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8" r:id="rId4"/>
    <p:sldId id="271" r:id="rId5"/>
    <p:sldId id="262" r:id="rId6"/>
    <p:sldId id="259" r:id="rId7"/>
    <p:sldId id="265" r:id="rId8"/>
    <p:sldId id="267" r:id="rId9"/>
    <p:sldId id="280" r:id="rId10"/>
    <p:sldId id="281" r:id="rId11"/>
    <p:sldId id="279" r:id="rId12"/>
    <p:sldId id="268" r:id="rId13"/>
    <p:sldId id="269" r:id="rId14"/>
    <p:sldId id="270" r:id="rId15"/>
    <p:sldId id="263" r:id="rId16"/>
    <p:sldId id="260" r:id="rId17"/>
    <p:sldId id="261" r:id="rId18"/>
    <p:sldId id="26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autoAdjust="0"/>
  </p:normalViewPr>
  <p:slideViewPr>
    <p:cSldViewPr snapToGrid="0">
      <p:cViewPr varScale="1">
        <p:scale>
          <a:sx n="73" d="100"/>
          <a:sy n="73" d="100"/>
        </p:scale>
        <p:origin x="-624"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20145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400" y="1752602"/>
            <a:ext cx="103632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400" y="3611607"/>
            <a:ext cx="103632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9" y="4953000"/>
            <a:ext cx="12197020"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2ABB09ED-ACB0-408A-843D-7916CC7AAF2E}" type="datetimeFigureOut">
              <a:rPr lang="en-IN" smtClean="0"/>
              <a:pPr/>
              <a:t>02-03-2025</a:t>
            </a:fld>
            <a:endParaRPr lang="en-IN"/>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3D5FDC47-89DE-4B4B-821B-7BF16A643FA8}"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1481330"/>
            <a:ext cx="109728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5351" y="274641"/>
            <a:ext cx="236996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1"/>
            <a:ext cx="84328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3D5FDC47-89DE-4B4B-821B-7BF16A643FA8}" type="slidenum">
              <a:rPr lang="en-IN" smtClean="0"/>
              <a:pPr/>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168" y="1059712"/>
            <a:ext cx="103632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30284" y="2931712"/>
            <a:ext cx="6096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3D5FDC47-89DE-4B4B-821B-7BF16A643FA8}" type="slidenum">
              <a:rPr lang="en-IN" smtClean="0"/>
              <a:pPr/>
              <a:t>‹#›</a:t>
            </a:fld>
            <a:endParaRPr lang="en-IN"/>
          </a:p>
        </p:txBody>
      </p:sp>
      <p:sp>
        <p:nvSpPr>
          <p:cNvPr id="7" name="Chevron 6"/>
          <p:cNvSpPr/>
          <p:nvPr/>
        </p:nvSpPr>
        <p:spPr>
          <a:xfrm>
            <a:off x="4848907"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600352" y="3005472"/>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7600" y="1481329"/>
            <a:ext cx="53848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3D5FDC47-89DE-4B4B-821B-7BF16A643FA8}" type="slidenum">
              <a:rPr lang="en-IN" smtClean="0"/>
              <a:pPr/>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9728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600" y="5410200"/>
            <a:ext cx="5386917"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69" y="5410200"/>
            <a:ext cx="5389033"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0" y="1444295"/>
            <a:ext cx="5386917"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68" y="1444295"/>
            <a:ext cx="5389033"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3D5FDC47-89DE-4B4B-821B-7BF16A643FA8}" type="slidenum">
              <a:rPr lang="en-IN" smtClean="0"/>
              <a:pPr/>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2ABB09ED-ACB0-408A-843D-7916CC7AAF2E}" type="datetimeFigureOut">
              <a:rPr lang="en-IN" smtClean="0"/>
              <a:pPr/>
              <a:t>02-03-2025</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4876800"/>
            <a:ext cx="9975701"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2800" y="5355102"/>
            <a:ext cx="529945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9200" y="274320"/>
            <a:ext cx="9973056"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9376" y="6407944"/>
            <a:ext cx="2560320" cy="365760"/>
          </a:xfrm>
        </p:spPr>
        <p:txBody>
          <a:bodyPr/>
          <a:lstStyle>
            <a:extLst/>
          </a:lstStyle>
          <a:p>
            <a:fld id="{2ABB09ED-ACB0-408A-843D-7916CC7AAF2E}" type="datetimeFigureOut">
              <a:rPr lang="en-IN" smtClean="0"/>
              <a:pPr/>
              <a:t>02-03-2025</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3D5FDC47-89DE-4B4B-821B-7BF16A643FA8}"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643" y="5443402"/>
            <a:ext cx="95504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800" y="189968"/>
            <a:ext cx="115824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2ABB09ED-ACB0-408A-843D-7916CC7AAF2E}" type="datetimeFigureOut">
              <a:rPr lang="en-IN" smtClean="0"/>
              <a:pPr/>
              <a:t>02-03-2025</a:t>
            </a:fld>
            <a:endParaRPr lang="en-IN"/>
          </a:p>
        </p:txBody>
      </p:sp>
      <p:sp>
        <p:nvSpPr>
          <p:cNvPr id="6" name="Footer Placeholder 5"/>
          <p:cNvSpPr>
            <a:spLocks noGrp="1"/>
          </p:cNvSpPr>
          <p:nvPr>
            <p:ph type="ftr" sz="quarter" idx="11"/>
          </p:nvPr>
        </p:nvSpPr>
        <p:spPr>
          <a:xfrm>
            <a:off x="5840097" y="6407945"/>
            <a:ext cx="3134241"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3D5FDC47-89DE-4B4B-821B-7BF16A643FA8}" type="slidenum">
              <a:rPr lang="en-IN" smtClean="0"/>
              <a:pPr/>
              <a:t>‹#›</a:t>
            </a:fld>
            <a:endParaRPr lang="en-IN"/>
          </a:p>
        </p:txBody>
      </p:sp>
      <p:sp>
        <p:nvSpPr>
          <p:cNvPr id="2" name="Title 1"/>
          <p:cNvSpPr>
            <a:spLocks noGrp="1"/>
          </p:cNvSpPr>
          <p:nvPr>
            <p:ph type="title"/>
          </p:nvPr>
        </p:nvSpPr>
        <p:spPr>
          <a:xfrm>
            <a:off x="304800" y="4865122"/>
            <a:ext cx="10767243"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6" y="5791253"/>
            <a:ext cx="4536419"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52149"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3595" y="4988440"/>
            <a:ext cx="24384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697" y="5944936"/>
            <a:ext cx="6587499"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623" y="5939011"/>
            <a:ext cx="492060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6" y="5791253"/>
            <a:ext cx="4536419"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6" y="5787739"/>
            <a:ext cx="454067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600" y="274638"/>
            <a:ext cx="109728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481329"/>
            <a:ext cx="109728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9376" y="6407944"/>
            <a:ext cx="2560320" cy="365760"/>
          </a:xfrm>
          <a:prstGeom prst="rect">
            <a:avLst/>
          </a:prstGeom>
        </p:spPr>
        <p:txBody>
          <a:bodyPr vert="horz" anchor="b"/>
          <a:lstStyle>
            <a:lvl1pPr algn="l" eaLnBrk="1" latinLnBrk="0" hangingPunct="1">
              <a:defRPr kumimoji="0" sz="1000">
                <a:solidFill>
                  <a:schemeClr val="tx1"/>
                </a:solidFill>
              </a:defRPr>
            </a:lvl1pPr>
            <a:extLst/>
          </a:lstStyle>
          <a:p>
            <a:fld id="{2ABB09ED-ACB0-408A-843D-7916CC7AAF2E}" type="datetimeFigureOut">
              <a:rPr lang="en-IN" smtClean="0"/>
              <a:pPr/>
              <a:t>02-03-2025</a:t>
            </a:fld>
            <a:endParaRPr lang="en-IN"/>
          </a:p>
        </p:txBody>
      </p:sp>
      <p:sp>
        <p:nvSpPr>
          <p:cNvPr id="22" name="Footer Placeholder 21"/>
          <p:cNvSpPr>
            <a:spLocks noGrp="1"/>
          </p:cNvSpPr>
          <p:nvPr>
            <p:ph type="ftr" sz="quarter" idx="3"/>
          </p:nvPr>
        </p:nvSpPr>
        <p:spPr>
          <a:xfrm>
            <a:off x="5840097" y="6407945"/>
            <a:ext cx="3134241"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11529696" y="6407945"/>
            <a:ext cx="487680" cy="365125"/>
          </a:xfrm>
          <a:prstGeom prst="rect">
            <a:avLst/>
          </a:prstGeom>
        </p:spPr>
        <p:txBody>
          <a:bodyPr vert="horz" anchor="b"/>
          <a:lstStyle>
            <a:lvl1pPr algn="r" eaLnBrk="1" latinLnBrk="0" hangingPunct="1">
              <a:defRPr kumimoji="0" sz="1000" b="0">
                <a:solidFill>
                  <a:schemeClr val="tx1"/>
                </a:solidFill>
              </a:defRPr>
            </a:lvl1pPr>
            <a:extLst/>
          </a:lstStyle>
          <a:p>
            <a:fld id="{3D5FDC47-89DE-4B4B-821B-7BF16A643FA8}"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48640" y="4937760"/>
            <a:ext cx="11129553" cy="861774"/>
          </a:xfrm>
          <a:prstGeom prst="rect">
            <a:avLst/>
          </a:prstGeom>
          <a:noFill/>
        </p:spPr>
        <p:txBody>
          <a:bodyPr wrap="square" rtlCol="0">
            <a:spAutoFit/>
          </a:bodyPr>
          <a:lstStyle/>
          <a:p>
            <a:pPr algn="ctr"/>
            <a:r>
              <a:rPr lang="en-US" sz="3200" dirty="0" smtClean="0">
                <a:solidFill>
                  <a:schemeClr val="tx1">
                    <a:lumMod val="75000"/>
                  </a:schemeClr>
                </a:solidFill>
                <a:latin typeface="Arial Black" pitchFamily="34" charset="0"/>
              </a:rPr>
              <a:t>NEUCENT TECHNOLOGIES </a:t>
            </a:r>
            <a:r>
              <a:rPr lang="en-US" sz="3200" dirty="0" smtClean="0">
                <a:solidFill>
                  <a:schemeClr val="tx1">
                    <a:lumMod val="75000"/>
                  </a:schemeClr>
                </a:solidFill>
                <a:latin typeface="Arial Black" pitchFamily="34" charset="0"/>
              </a:rPr>
              <a:t>PRIVATE LIMITED</a:t>
            </a:r>
          </a:p>
          <a:p>
            <a:pPr algn="ctr"/>
            <a:endParaRPr lang="en-US" dirty="0">
              <a:solidFill>
                <a:schemeClr val="tx1">
                  <a:lumMod val="75000"/>
                </a:schemeClr>
              </a:solidFill>
              <a:latin typeface="Arial Black" pitchFamily="34" charset="0"/>
            </a:endParaRPr>
          </a:p>
        </p:txBody>
      </p:sp>
      <p:pic>
        <p:nvPicPr>
          <p:cNvPr id="6" name="Picture 5" descr="WhatsApp_Image_2025-03-02_at_09.39.21_9568f757-removebg-preview.png"/>
          <p:cNvPicPr>
            <a:picLocks noChangeAspect="1"/>
          </p:cNvPicPr>
          <p:nvPr/>
        </p:nvPicPr>
        <p:blipFill>
          <a:blip r:embed="rId2" cstate="print"/>
          <a:stretch>
            <a:fillRect/>
          </a:stretch>
        </p:blipFill>
        <p:spPr>
          <a:xfrm>
            <a:off x="3378187" y="-796834"/>
            <a:ext cx="6575710" cy="6575709"/>
          </a:xfrm>
          <a:prstGeom prst="rect">
            <a:avLst/>
          </a:prstGeom>
        </p:spPr>
      </p:pic>
    </p:spTree>
    <p:extLst>
      <p:ext uri="{BB962C8B-B14F-4D97-AF65-F5344CB8AC3E}">
        <p14:creationId xmlns:p14="http://schemas.microsoft.com/office/powerpoint/2010/main" xmlns="" val="1973720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IN" sz="5400" cap="none" spc="0" dirty="0" err="1" smtClean="0">
                <a:solidFill>
                  <a:schemeClr val="accent6">
                    <a:lumMod val="50000"/>
                  </a:schemeClr>
                </a:solidFill>
              </a:rPr>
              <a:t>Outbond</a:t>
            </a:r>
            <a:r>
              <a:rPr lang="en-IN" sz="5400" cap="none" spc="0" dirty="0" smtClean="0">
                <a:solidFill>
                  <a:schemeClr val="accent6">
                    <a:lumMod val="50000"/>
                  </a:schemeClr>
                </a:solidFill>
              </a:rPr>
              <a:t> Marketing &amp; </a:t>
            </a:r>
            <a:r>
              <a:rPr lang="en-IN" sz="5400" cap="none" spc="0" dirty="0" err="1" smtClean="0">
                <a:solidFill>
                  <a:schemeClr val="accent6">
                    <a:lumMod val="50000"/>
                  </a:schemeClr>
                </a:solidFill>
              </a:rPr>
              <a:t>Inbond</a:t>
            </a:r>
            <a:r>
              <a:rPr lang="en-IN" sz="5400" cap="none" spc="0" dirty="0" smtClean="0">
                <a:solidFill>
                  <a:schemeClr val="accent6">
                    <a:lumMod val="50000"/>
                  </a:schemeClr>
                </a:solidFill>
              </a:rPr>
              <a:t> Marketing</a:t>
            </a:r>
            <a:br>
              <a:rPr lang="en-IN" sz="5400" cap="none" spc="0" dirty="0" smtClean="0">
                <a:solidFill>
                  <a:schemeClr val="accent6">
                    <a:lumMod val="50000"/>
                  </a:schemeClr>
                </a:solidFill>
              </a:rPr>
            </a:br>
            <a:endParaRPr lang="en-US" dirty="0">
              <a:solidFill>
                <a:schemeClr val="accent6">
                  <a:lumMod val="50000"/>
                </a:schemeClr>
              </a:solidFill>
            </a:endParaRPr>
          </a:p>
        </p:txBody>
      </p:sp>
      <p:pic>
        <p:nvPicPr>
          <p:cNvPr id="3" name="Picture 2" descr="WhatsApp Image 2021-04-03 at 1.18.52 PM.jpeg"/>
          <p:cNvPicPr>
            <a:picLocks noChangeAspect="1"/>
          </p:cNvPicPr>
          <p:nvPr/>
        </p:nvPicPr>
        <p:blipFill>
          <a:blip r:embed="rId2" cstate="print"/>
          <a:stretch>
            <a:fillRect/>
          </a:stretch>
        </p:blipFill>
        <p:spPr>
          <a:xfrm>
            <a:off x="1092517" y="1274803"/>
            <a:ext cx="5227905" cy="5125997"/>
          </a:xfrm>
          <a:prstGeom prst="rect">
            <a:avLst/>
          </a:prstGeom>
        </p:spPr>
      </p:pic>
      <p:pic>
        <p:nvPicPr>
          <p:cNvPr id="4" name="Picture 3" descr="WhatsApp Image 2021-04-03 at 1.18.51 PM.jpeg"/>
          <p:cNvPicPr>
            <a:picLocks noChangeAspect="1"/>
          </p:cNvPicPr>
          <p:nvPr/>
        </p:nvPicPr>
        <p:blipFill>
          <a:blip r:embed="rId3" cstate="print"/>
          <a:stretch>
            <a:fillRect/>
          </a:stretch>
        </p:blipFill>
        <p:spPr>
          <a:xfrm>
            <a:off x="6727374" y="1318261"/>
            <a:ext cx="4767855" cy="505641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7" y="160316"/>
            <a:ext cx="10178323" cy="845524"/>
          </a:xfrm>
        </p:spPr>
        <p:txBody>
          <a:bodyPr>
            <a:normAutofit/>
          </a:bodyPr>
          <a:lstStyle/>
          <a:p>
            <a:pPr algn="ctr"/>
            <a:r>
              <a:rPr lang="en-US" dirty="0" smtClean="0"/>
              <a:t>Sales</a:t>
            </a:r>
            <a:endParaRPr lang="en-US" dirty="0"/>
          </a:p>
        </p:txBody>
      </p:sp>
      <p:sp>
        <p:nvSpPr>
          <p:cNvPr id="3" name="Title 1"/>
          <p:cNvSpPr txBox="1">
            <a:spLocks/>
          </p:cNvSpPr>
          <p:nvPr/>
        </p:nvSpPr>
        <p:spPr>
          <a:xfrm>
            <a:off x="1717589" y="1057298"/>
            <a:ext cx="9033145" cy="614748"/>
          </a:xfrm>
          <a:prstGeom prst="rect">
            <a:avLst/>
          </a:prstGeom>
        </p:spPr>
        <p:txBody>
          <a:bodyPr vert="horz" lIns="91440" tIns="45720" rIns="91440" bIns="45720" rtlCol="0" anchor="t">
            <a:normAutofit fontScale="47500" lnSpcReduction="2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5100" b="1" i="0" u="none" strike="noStrike" kern="1200" cap="all" spc="200" normalizeH="0" baseline="0" noProof="0" dirty="0" smtClean="0">
                <a:ln>
                  <a:noFill/>
                </a:ln>
                <a:solidFill>
                  <a:schemeClr val="tx2"/>
                </a:solidFill>
                <a:effectLst/>
                <a:uLnTx/>
                <a:uFillTx/>
                <a:latin typeface="Times New Roman" pitchFamily="18" charset="0"/>
                <a:ea typeface="+mj-ea"/>
                <a:cs typeface="Times New Roman" pitchFamily="18" charset="0"/>
              </a:rPr>
              <a:t>How to sale a Product ?</a:t>
            </a:r>
          </a:p>
          <a:p>
            <a:pPr marL="0" marR="0" lvl="0" indent="0" algn="ctr" defTabSz="914400" rtl="0" eaLnBrk="1" fontAlgn="auto" latinLnBrk="0" hangingPunct="1">
              <a:lnSpc>
                <a:spcPct val="90000"/>
              </a:lnSpc>
              <a:spcBef>
                <a:spcPct val="0"/>
              </a:spcBef>
              <a:spcAft>
                <a:spcPts val="0"/>
              </a:spcAft>
              <a:buClrTx/>
              <a:buSzTx/>
              <a:buFontTx/>
              <a:buNone/>
              <a:tabLst/>
              <a:defRPr/>
            </a:pPr>
            <a:r>
              <a:rPr lang="en-US" sz="5100" b="1" cap="all" spc="200" dirty="0" smtClean="0">
                <a:solidFill>
                  <a:schemeClr val="tx2"/>
                </a:solidFill>
                <a:latin typeface="Times New Roman" pitchFamily="18" charset="0"/>
                <a:ea typeface="+mj-ea"/>
                <a:cs typeface="Times New Roman" pitchFamily="18" charset="0"/>
              </a:rPr>
              <a:t>                          </a:t>
            </a:r>
            <a:r>
              <a:rPr lang="en-US" sz="3300" b="1" cap="all" spc="200" dirty="0" smtClean="0">
                <a:solidFill>
                  <a:schemeClr val="tx2"/>
                </a:solidFill>
                <a:latin typeface="Times New Roman" pitchFamily="18" charset="0"/>
                <a:ea typeface="+mj-ea"/>
                <a:cs typeface="Times New Roman" pitchFamily="18" charset="0"/>
              </a:rPr>
              <a:t>3 Step formula</a:t>
            </a:r>
            <a:endParaRPr kumimoji="0" lang="en-US" sz="3300" b="1" i="0" u="none" strike="noStrike" kern="1200" cap="all" spc="200" normalizeH="0" baseline="0" noProof="0" dirty="0">
              <a:ln>
                <a:noFill/>
              </a:ln>
              <a:solidFill>
                <a:schemeClr val="tx2"/>
              </a:solidFill>
              <a:effectLst/>
              <a:uLnTx/>
              <a:uFillTx/>
              <a:latin typeface="Times New Roman" pitchFamily="18" charset="0"/>
              <a:ea typeface="+mj-ea"/>
              <a:cs typeface="Times New Roman" pitchFamily="18" charset="0"/>
            </a:endParaRPr>
          </a:p>
        </p:txBody>
      </p:sp>
      <p:pic>
        <p:nvPicPr>
          <p:cNvPr id="5" name="Picture 4" descr="WhatsApp Image 2021-04-03 at 12.55.46 PM.jpeg"/>
          <p:cNvPicPr>
            <a:picLocks noChangeAspect="1"/>
          </p:cNvPicPr>
          <p:nvPr/>
        </p:nvPicPr>
        <p:blipFill>
          <a:blip r:embed="rId2" cstate="print"/>
          <a:srcRect b="10843"/>
          <a:stretch>
            <a:fillRect/>
          </a:stretch>
        </p:blipFill>
        <p:spPr>
          <a:xfrm>
            <a:off x="4728759" y="4333470"/>
            <a:ext cx="3631471" cy="2485343"/>
          </a:xfrm>
          <a:prstGeom prst="rect">
            <a:avLst/>
          </a:prstGeom>
        </p:spPr>
      </p:pic>
      <p:pic>
        <p:nvPicPr>
          <p:cNvPr id="7" name="Picture 6" descr="WhatsApp Image 2021-04-03 at 12.55.45 PM.jpeg"/>
          <p:cNvPicPr>
            <a:picLocks noChangeAspect="1"/>
          </p:cNvPicPr>
          <p:nvPr/>
        </p:nvPicPr>
        <p:blipFill>
          <a:blip r:embed="rId3" cstate="print"/>
          <a:stretch>
            <a:fillRect/>
          </a:stretch>
        </p:blipFill>
        <p:spPr>
          <a:xfrm>
            <a:off x="1006622" y="4335240"/>
            <a:ext cx="3617631" cy="2444385"/>
          </a:xfrm>
          <a:prstGeom prst="rect">
            <a:avLst/>
          </a:prstGeom>
        </p:spPr>
      </p:pic>
      <p:pic>
        <p:nvPicPr>
          <p:cNvPr id="6" name="Picture 5" descr="WhatsApp Image 2021-04-03 at 12.55.46 PM(1).jpeg"/>
          <p:cNvPicPr>
            <a:picLocks noChangeAspect="1"/>
          </p:cNvPicPr>
          <p:nvPr/>
        </p:nvPicPr>
        <p:blipFill>
          <a:blip r:embed="rId4" cstate="print"/>
          <a:srcRect b="33359"/>
          <a:stretch>
            <a:fillRect/>
          </a:stretch>
        </p:blipFill>
        <p:spPr>
          <a:xfrm>
            <a:off x="8409536" y="4323809"/>
            <a:ext cx="3386224" cy="2534193"/>
          </a:xfrm>
          <a:prstGeom prst="rect">
            <a:avLst/>
          </a:prstGeom>
        </p:spPr>
      </p:pic>
      <p:pic>
        <p:nvPicPr>
          <p:cNvPr id="8" name="Picture 7" descr="index.jpg"/>
          <p:cNvPicPr>
            <a:picLocks noChangeAspect="1"/>
          </p:cNvPicPr>
          <p:nvPr/>
        </p:nvPicPr>
        <p:blipFill>
          <a:blip r:embed="rId5" cstate="print"/>
          <a:stretch>
            <a:fillRect/>
          </a:stretch>
        </p:blipFill>
        <p:spPr>
          <a:xfrm>
            <a:off x="3788227" y="1737360"/>
            <a:ext cx="5447213" cy="254178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B9A68A6D-3C37-4B47-9B3C-A90AB2B03C37}"/>
              </a:ext>
            </a:extLst>
          </p:cNvPr>
          <p:cNvSpPr>
            <a:spLocks noGrp="1"/>
          </p:cNvSpPr>
          <p:nvPr>
            <p:ph idx="1"/>
          </p:nvPr>
        </p:nvSpPr>
        <p:spPr>
          <a:xfrm>
            <a:off x="1251677" y="1752601"/>
            <a:ext cx="10178323" cy="4126992"/>
          </a:xfrm>
        </p:spPr>
        <p:txBody>
          <a:bodyPr>
            <a:noAutofit/>
          </a:bodyPr>
          <a:lstStyle/>
          <a:p>
            <a:r>
              <a:rPr lang="en-US" sz="2800" dirty="0">
                <a:solidFill>
                  <a:schemeClr val="accent2">
                    <a:lumMod val="50000"/>
                  </a:schemeClr>
                </a:solidFill>
              </a:rPr>
              <a:t>Find clients through your workplace.</a:t>
            </a:r>
          </a:p>
          <a:p>
            <a:r>
              <a:rPr lang="en-US" sz="2800" dirty="0">
                <a:solidFill>
                  <a:schemeClr val="accent2">
                    <a:lumMod val="50000"/>
                  </a:schemeClr>
                </a:solidFill>
              </a:rPr>
              <a:t>Find clients through business organizations.</a:t>
            </a:r>
          </a:p>
          <a:p>
            <a:r>
              <a:rPr lang="en-US" sz="2800" dirty="0">
                <a:solidFill>
                  <a:schemeClr val="accent2">
                    <a:lumMod val="50000"/>
                  </a:schemeClr>
                </a:solidFill>
              </a:rPr>
              <a:t>Tell friends and family you'd like more clients.</a:t>
            </a:r>
          </a:p>
          <a:p>
            <a:r>
              <a:rPr lang="en-IN" sz="2800" dirty="0">
                <a:solidFill>
                  <a:schemeClr val="accent2">
                    <a:lumMod val="50000"/>
                  </a:schemeClr>
                </a:solidFill>
              </a:rPr>
              <a:t>Advertise for clients.</a:t>
            </a:r>
          </a:p>
          <a:p>
            <a:r>
              <a:rPr lang="en-US" sz="2800" dirty="0">
                <a:solidFill>
                  <a:schemeClr val="accent2">
                    <a:lumMod val="50000"/>
                  </a:schemeClr>
                </a:solidFill>
              </a:rPr>
              <a:t>Get clients through your personal activities.</a:t>
            </a:r>
          </a:p>
          <a:p>
            <a:r>
              <a:rPr lang="en-IN" sz="2800" dirty="0">
                <a:solidFill>
                  <a:schemeClr val="accent2">
                    <a:lumMod val="50000"/>
                  </a:schemeClr>
                </a:solidFill>
              </a:rPr>
              <a:t>Get clients through referrals.</a:t>
            </a:r>
          </a:p>
          <a:p>
            <a:r>
              <a:rPr lang="en-US" sz="2800" dirty="0">
                <a:solidFill>
                  <a:schemeClr val="accent2">
                    <a:lumMod val="50000"/>
                  </a:schemeClr>
                </a:solidFill>
              </a:rPr>
              <a:t>Get clients through social media.</a:t>
            </a:r>
          </a:p>
        </p:txBody>
      </p:sp>
      <p:sp>
        <p:nvSpPr>
          <p:cNvPr id="2" name="Title 1">
            <a:extLst>
              <a:ext uri="{FF2B5EF4-FFF2-40B4-BE49-F238E27FC236}">
                <a16:creationId xmlns:a16="http://schemas.microsoft.com/office/drawing/2014/main" xmlns="" id="{A2CABC01-F6F3-46C3-92DC-C094388C01E1}"/>
              </a:ext>
            </a:extLst>
          </p:cNvPr>
          <p:cNvSpPr>
            <a:spLocks noGrp="1"/>
          </p:cNvSpPr>
          <p:nvPr>
            <p:ph type="title"/>
          </p:nvPr>
        </p:nvSpPr>
        <p:spPr>
          <a:xfrm>
            <a:off x="1251677" y="260469"/>
            <a:ext cx="10178323" cy="1492132"/>
          </a:xfrm>
        </p:spPr>
        <p:txBody>
          <a:bodyPr>
            <a:normAutofit/>
          </a:bodyPr>
          <a:lstStyle/>
          <a:p>
            <a:pPr algn="ctr"/>
            <a:r>
              <a:rPr lang="en-IN" sz="4000" u="sng" dirty="0">
                <a:solidFill>
                  <a:schemeClr val="tx1">
                    <a:lumMod val="95000"/>
                    <a:lumOff val="5000"/>
                  </a:schemeClr>
                </a:solidFill>
                <a:latin typeface="+mn-lt"/>
              </a:rPr>
              <a:t>HOW TO GET CLIENTS</a:t>
            </a:r>
          </a:p>
        </p:txBody>
      </p:sp>
      <p:pic>
        <p:nvPicPr>
          <p:cNvPr id="4" name="Picture 3">
            <a:extLst>
              <a:ext uri="{FF2B5EF4-FFF2-40B4-BE49-F238E27FC236}">
                <a16:creationId xmlns:a16="http://schemas.microsoft.com/office/drawing/2014/main" xmlns="" id="{80A981F4-DEE3-4E32-AEA1-DDDF8D9B6E6D}"/>
              </a:ext>
            </a:extLst>
          </p:cNvPr>
          <p:cNvPicPr>
            <a:picLocks noChangeAspect="1"/>
          </p:cNvPicPr>
          <p:nvPr/>
        </p:nvPicPr>
        <p:blipFill>
          <a:blip r:embed="rId2" cstate="print"/>
          <a:stretch>
            <a:fillRect/>
          </a:stretch>
        </p:blipFill>
        <p:spPr>
          <a:xfrm>
            <a:off x="8115029" y="1248591"/>
            <a:ext cx="3633108" cy="2552702"/>
          </a:xfrm>
          <a:prstGeom prst="rect">
            <a:avLst/>
          </a:prstGeom>
        </p:spPr>
      </p:pic>
      <p:pic>
        <p:nvPicPr>
          <p:cNvPr id="5" name="Picture 4" descr="WhatsApp Image 2021-04-03 at 11.55.53 AM.jpeg"/>
          <p:cNvPicPr>
            <a:picLocks noChangeAspect="1"/>
          </p:cNvPicPr>
          <p:nvPr/>
        </p:nvPicPr>
        <p:blipFill>
          <a:blip r:embed="rId3" cstate="print"/>
          <a:stretch>
            <a:fillRect/>
          </a:stretch>
        </p:blipFill>
        <p:spPr>
          <a:xfrm>
            <a:off x="7903029" y="4660185"/>
            <a:ext cx="3892731" cy="1868510"/>
          </a:xfrm>
          <a:prstGeom prst="rect">
            <a:avLst/>
          </a:prstGeom>
        </p:spPr>
      </p:pic>
    </p:spTree>
    <p:extLst>
      <p:ext uri="{BB962C8B-B14F-4D97-AF65-F5344CB8AC3E}">
        <p14:creationId xmlns:p14="http://schemas.microsoft.com/office/powerpoint/2010/main" xmlns="" val="38358349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BBACC8-608C-4804-B1E6-4DDE52B3DA4E}"/>
              </a:ext>
            </a:extLst>
          </p:cNvPr>
          <p:cNvSpPr>
            <a:spLocks noGrp="1"/>
          </p:cNvSpPr>
          <p:nvPr>
            <p:ph type="title"/>
          </p:nvPr>
        </p:nvSpPr>
        <p:spPr>
          <a:xfrm>
            <a:off x="1121049" y="434636"/>
            <a:ext cx="10178323" cy="6031478"/>
          </a:xfrm>
        </p:spPr>
        <p:txBody>
          <a:bodyPr>
            <a:noAutofit/>
          </a:bodyPr>
          <a:lstStyle/>
          <a:p>
            <a:pPr>
              <a:lnSpc>
                <a:spcPct val="150000"/>
              </a:lnSpc>
            </a:pPr>
            <a:r>
              <a:rPr lang="en-US" sz="2800" u="sng" dirty="0">
                <a:solidFill>
                  <a:schemeClr val="tx1">
                    <a:lumMod val="95000"/>
                    <a:lumOff val="5000"/>
                  </a:schemeClr>
                </a:solidFill>
                <a:latin typeface="+mn-lt"/>
              </a:rPr>
              <a:t>Online Lead Generation Techniques that Work</a:t>
            </a:r>
            <a:br>
              <a:rPr lang="en-US" sz="2800" u="sng" dirty="0">
                <a:solidFill>
                  <a:schemeClr val="tx1">
                    <a:lumMod val="95000"/>
                    <a:lumOff val="5000"/>
                  </a:schemeClr>
                </a:solidFill>
                <a:latin typeface="+mn-lt"/>
              </a:rPr>
            </a:br>
            <a:r>
              <a:rPr lang="en-US" sz="1200" dirty="0"/>
              <a:t/>
            </a:r>
            <a:br>
              <a:rPr lang="en-US" sz="1200" dirty="0"/>
            </a:br>
            <a:r>
              <a:rPr lang="en-US" sz="3200" dirty="0" smtClean="0">
                <a:solidFill>
                  <a:schemeClr val="tx1">
                    <a:lumMod val="95000"/>
                    <a:lumOff val="5000"/>
                  </a:schemeClr>
                </a:solidFill>
                <a:latin typeface="Bahnschrift SemiCondensed" panose="020B0502040204020203" pitchFamily="34" charset="0"/>
              </a:rPr>
              <a:t>1. search </a:t>
            </a:r>
            <a:r>
              <a:rPr lang="en-US" sz="3200" dirty="0">
                <a:solidFill>
                  <a:schemeClr val="tx1">
                    <a:lumMod val="95000"/>
                    <a:lumOff val="5000"/>
                  </a:schemeClr>
                </a:solidFill>
                <a:latin typeface="Bahnschrift SemiCondensed" panose="020B0502040204020203" pitchFamily="34" charset="0"/>
              </a:rPr>
              <a:t>Engine Optimization.</a:t>
            </a:r>
            <a:br>
              <a:rPr lang="en-US" sz="3200" dirty="0">
                <a:solidFill>
                  <a:schemeClr val="tx1">
                    <a:lumMod val="95000"/>
                    <a:lumOff val="5000"/>
                  </a:schemeClr>
                </a:solidFill>
                <a:latin typeface="Bahnschrift SemiCondensed" panose="020B0502040204020203" pitchFamily="34" charset="0"/>
              </a:rPr>
            </a:br>
            <a:r>
              <a:rPr lang="en-US" sz="3200" dirty="0">
                <a:solidFill>
                  <a:schemeClr val="tx1">
                    <a:lumMod val="95000"/>
                    <a:lumOff val="5000"/>
                  </a:schemeClr>
                </a:solidFill>
                <a:latin typeface="Bahnschrift SemiCondensed" panose="020B0502040204020203" pitchFamily="34" charset="0"/>
              </a:rPr>
              <a:t>2. </a:t>
            </a:r>
            <a:r>
              <a:rPr lang="en-US" sz="3200" dirty="0">
                <a:solidFill>
                  <a:schemeClr val="accent1">
                    <a:lumMod val="50000"/>
                  </a:schemeClr>
                </a:solidFill>
                <a:latin typeface="Bahnschrift SemiCondensed" panose="020B0502040204020203" pitchFamily="34" charset="0"/>
              </a:rPr>
              <a:t>Pay Per Click Advertising.</a:t>
            </a:r>
            <a:br>
              <a:rPr lang="en-US" sz="3200" dirty="0">
                <a:solidFill>
                  <a:schemeClr val="accent1">
                    <a:lumMod val="50000"/>
                  </a:schemeClr>
                </a:solidFill>
                <a:latin typeface="Bahnschrift SemiCondensed" panose="020B0502040204020203" pitchFamily="34" charset="0"/>
              </a:rPr>
            </a:br>
            <a:r>
              <a:rPr lang="en-US" sz="3200" dirty="0">
                <a:solidFill>
                  <a:schemeClr val="accent1">
                    <a:lumMod val="50000"/>
                  </a:schemeClr>
                </a:solidFill>
                <a:latin typeface="Bahnschrift SemiCondensed" panose="020B0502040204020203" pitchFamily="34" charset="0"/>
              </a:rPr>
              <a:t>3.</a:t>
            </a:r>
            <a:r>
              <a:rPr lang="en-US" sz="3200" dirty="0">
                <a:solidFill>
                  <a:schemeClr val="tx1">
                    <a:lumMod val="95000"/>
                    <a:lumOff val="5000"/>
                  </a:schemeClr>
                </a:solidFill>
                <a:latin typeface="Bahnschrift SemiCondensed" panose="020B0502040204020203" pitchFamily="34" charset="0"/>
              </a:rPr>
              <a:t>Lead Generating Website. </a:t>
            </a:r>
            <a:br>
              <a:rPr lang="en-US" sz="3200" dirty="0">
                <a:solidFill>
                  <a:schemeClr val="tx1">
                    <a:lumMod val="95000"/>
                    <a:lumOff val="5000"/>
                  </a:schemeClr>
                </a:solidFill>
                <a:latin typeface="Bahnschrift SemiCondensed" panose="020B0502040204020203" pitchFamily="34" charset="0"/>
              </a:rPr>
            </a:br>
            <a:r>
              <a:rPr lang="en-US" sz="3200" dirty="0">
                <a:solidFill>
                  <a:schemeClr val="tx1">
                    <a:lumMod val="95000"/>
                    <a:lumOff val="5000"/>
                  </a:schemeClr>
                </a:solidFill>
                <a:latin typeface="Bahnschrift SemiCondensed" panose="020B0502040204020203" pitchFamily="34" charset="0"/>
              </a:rPr>
              <a:t>4.</a:t>
            </a:r>
            <a:r>
              <a:rPr lang="en-US" sz="3200" dirty="0">
                <a:solidFill>
                  <a:schemeClr val="accent2">
                    <a:lumMod val="50000"/>
                  </a:schemeClr>
                </a:solidFill>
                <a:latin typeface="Bahnschrift SemiCondensed" panose="020B0502040204020203" pitchFamily="34" charset="0"/>
              </a:rPr>
              <a:t>Online Networking.</a:t>
            </a:r>
            <a:br>
              <a:rPr lang="en-US" sz="3200" dirty="0">
                <a:solidFill>
                  <a:schemeClr val="accent2">
                    <a:lumMod val="50000"/>
                  </a:schemeClr>
                </a:solidFill>
                <a:latin typeface="Bahnschrift SemiCondensed" panose="020B0502040204020203" pitchFamily="34" charset="0"/>
              </a:rPr>
            </a:br>
            <a:r>
              <a:rPr lang="en-US" sz="3200" dirty="0">
                <a:solidFill>
                  <a:schemeClr val="accent2">
                    <a:lumMod val="50000"/>
                  </a:schemeClr>
                </a:solidFill>
                <a:latin typeface="Bahnschrift SemiCondensed" panose="020B0502040204020203" pitchFamily="34" charset="0"/>
              </a:rPr>
              <a:t>5.</a:t>
            </a:r>
            <a:r>
              <a:rPr lang="en-US" sz="3200" dirty="0">
                <a:solidFill>
                  <a:schemeClr val="tx1">
                    <a:lumMod val="95000"/>
                    <a:lumOff val="5000"/>
                  </a:schemeClr>
                </a:solidFill>
                <a:latin typeface="Bahnschrift SemiCondensed" panose="020B0502040204020203" pitchFamily="34" charset="0"/>
              </a:rPr>
              <a:t>Webinars.</a:t>
            </a:r>
            <a:br>
              <a:rPr lang="en-US" sz="3200" dirty="0">
                <a:solidFill>
                  <a:schemeClr val="tx1">
                    <a:lumMod val="95000"/>
                    <a:lumOff val="5000"/>
                  </a:schemeClr>
                </a:solidFill>
                <a:latin typeface="Bahnschrift SemiCondensed" panose="020B0502040204020203" pitchFamily="34" charset="0"/>
              </a:rPr>
            </a:br>
            <a:r>
              <a:rPr lang="en-US" sz="3200" dirty="0">
                <a:solidFill>
                  <a:schemeClr val="tx1">
                    <a:lumMod val="95000"/>
                    <a:lumOff val="5000"/>
                  </a:schemeClr>
                </a:solidFill>
                <a:latin typeface="Bahnschrift SemiCondensed" panose="020B0502040204020203" pitchFamily="34" charset="0"/>
              </a:rPr>
              <a:t>6.</a:t>
            </a:r>
            <a:r>
              <a:rPr lang="en-US" sz="3200" dirty="0">
                <a:solidFill>
                  <a:schemeClr val="accent1">
                    <a:lumMod val="50000"/>
                  </a:schemeClr>
                </a:solidFill>
                <a:latin typeface="Bahnschrift SemiCondensed" panose="020B0502040204020203" pitchFamily="34" charset="0"/>
              </a:rPr>
              <a:t>Industry Research Reports.</a:t>
            </a:r>
            <a:br>
              <a:rPr lang="en-US" sz="3200" dirty="0">
                <a:solidFill>
                  <a:schemeClr val="accent1">
                    <a:lumMod val="50000"/>
                  </a:schemeClr>
                </a:solidFill>
                <a:latin typeface="Bahnschrift SemiCondensed" panose="020B0502040204020203" pitchFamily="34" charset="0"/>
              </a:rPr>
            </a:br>
            <a:r>
              <a:rPr lang="en-US" sz="3200" dirty="0">
                <a:solidFill>
                  <a:schemeClr val="accent1">
                    <a:lumMod val="50000"/>
                  </a:schemeClr>
                </a:solidFill>
                <a:latin typeface="Bahnschrift SemiCondensed" panose="020B0502040204020203" pitchFamily="34" charset="0"/>
              </a:rPr>
              <a:t>7.</a:t>
            </a:r>
            <a:r>
              <a:rPr lang="en-US" sz="3200" dirty="0">
                <a:solidFill>
                  <a:schemeClr val="tx1">
                    <a:lumMod val="95000"/>
                    <a:lumOff val="5000"/>
                  </a:schemeClr>
                </a:solidFill>
                <a:latin typeface="Bahnschrift SemiCondensed" panose="020B0502040204020203" pitchFamily="34" charset="0"/>
              </a:rPr>
              <a:t>Online Marketing Videos</a:t>
            </a:r>
            <a:r>
              <a:rPr lang="en-US" sz="3200" dirty="0" smtClean="0">
                <a:solidFill>
                  <a:schemeClr val="tx1">
                    <a:lumMod val="95000"/>
                    <a:lumOff val="5000"/>
                  </a:schemeClr>
                </a:solidFill>
                <a:latin typeface="Bahnschrift SemiCondensed" panose="020B0502040204020203" pitchFamily="34" charset="0"/>
              </a:rPr>
              <a:t>.</a:t>
            </a:r>
            <a:r>
              <a:rPr lang="en-US" sz="4000" dirty="0">
                <a:solidFill>
                  <a:schemeClr val="accent2">
                    <a:lumMod val="50000"/>
                  </a:schemeClr>
                </a:solidFill>
                <a:latin typeface="Bahnschrift SemiCondensed" panose="020B0502040204020203" pitchFamily="34" charset="0"/>
              </a:rPr>
              <a:t/>
            </a:r>
            <a:br>
              <a:rPr lang="en-US" sz="4000" dirty="0">
                <a:solidFill>
                  <a:schemeClr val="accent2">
                    <a:lumMod val="50000"/>
                  </a:schemeClr>
                </a:solidFill>
                <a:latin typeface="Bahnschrift SemiCondensed" panose="020B0502040204020203" pitchFamily="34" charset="0"/>
              </a:rPr>
            </a:br>
            <a:endParaRPr lang="en-IN" sz="4000" dirty="0">
              <a:solidFill>
                <a:schemeClr val="accent2">
                  <a:lumMod val="50000"/>
                </a:schemeClr>
              </a:solidFill>
              <a:latin typeface="Bahnschrift SemiCondensed" panose="020B0502040204020203" pitchFamily="34" charset="0"/>
            </a:endParaRPr>
          </a:p>
        </p:txBody>
      </p:sp>
      <p:pic>
        <p:nvPicPr>
          <p:cNvPr id="10" name="Picture 9">
            <a:extLst>
              <a:ext uri="{FF2B5EF4-FFF2-40B4-BE49-F238E27FC236}">
                <a16:creationId xmlns:a16="http://schemas.microsoft.com/office/drawing/2014/main" xmlns="" id="{614F14FE-5D25-4693-8C97-8A92E891D3FE}"/>
              </a:ext>
            </a:extLst>
          </p:cNvPr>
          <p:cNvPicPr>
            <a:picLocks noChangeAspect="1"/>
          </p:cNvPicPr>
          <p:nvPr/>
        </p:nvPicPr>
        <p:blipFill>
          <a:blip r:embed="rId2" cstate="print"/>
          <a:stretch>
            <a:fillRect/>
          </a:stretch>
        </p:blipFill>
        <p:spPr>
          <a:xfrm>
            <a:off x="8812804" y="1200150"/>
            <a:ext cx="2867025" cy="2614204"/>
          </a:xfrm>
          <a:prstGeom prst="rect">
            <a:avLst/>
          </a:prstGeom>
        </p:spPr>
      </p:pic>
      <p:pic>
        <p:nvPicPr>
          <p:cNvPr id="11" name="Picture 10">
            <a:extLst>
              <a:ext uri="{FF2B5EF4-FFF2-40B4-BE49-F238E27FC236}">
                <a16:creationId xmlns:a16="http://schemas.microsoft.com/office/drawing/2014/main" xmlns="" id="{10AF3387-2C17-46B4-B907-B9128A751959}"/>
              </a:ext>
            </a:extLst>
          </p:cNvPr>
          <p:cNvPicPr>
            <a:picLocks noChangeAspect="1"/>
          </p:cNvPicPr>
          <p:nvPr/>
        </p:nvPicPr>
        <p:blipFill>
          <a:blip r:embed="rId3" cstate="print"/>
          <a:stretch>
            <a:fillRect/>
          </a:stretch>
        </p:blipFill>
        <p:spPr>
          <a:xfrm>
            <a:off x="8838929" y="3984172"/>
            <a:ext cx="2933700" cy="2552564"/>
          </a:xfrm>
          <a:prstGeom prst="rect">
            <a:avLst/>
          </a:prstGeom>
        </p:spPr>
      </p:pic>
    </p:spTree>
    <p:extLst>
      <p:ext uri="{BB962C8B-B14F-4D97-AF65-F5344CB8AC3E}">
        <p14:creationId xmlns:p14="http://schemas.microsoft.com/office/powerpoint/2010/main" xmlns="" val="25635833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86CB9D-F5C4-4045-AF00-6904BBE5E560}"/>
              </a:ext>
            </a:extLst>
          </p:cNvPr>
          <p:cNvSpPr>
            <a:spLocks noGrp="1"/>
          </p:cNvSpPr>
          <p:nvPr>
            <p:ph type="title"/>
          </p:nvPr>
        </p:nvSpPr>
        <p:spPr>
          <a:xfrm>
            <a:off x="1251677" y="382385"/>
            <a:ext cx="10178323" cy="5365272"/>
          </a:xfrm>
        </p:spPr>
        <p:txBody>
          <a:bodyPr>
            <a:normAutofit fontScale="90000"/>
          </a:bodyPr>
          <a:lstStyle/>
          <a:p>
            <a:r>
              <a:rPr lang="en-US" sz="4000" u="sng" dirty="0">
                <a:solidFill>
                  <a:schemeClr val="bg2">
                    <a:lumMod val="10000"/>
                  </a:schemeClr>
                </a:solidFill>
                <a:latin typeface="+mn-lt"/>
              </a:rPr>
              <a:t>If you want to boost sales….</a:t>
            </a:r>
            <a:br>
              <a:rPr lang="en-US" sz="4000" u="sng" dirty="0">
                <a:solidFill>
                  <a:schemeClr val="bg2">
                    <a:lumMod val="10000"/>
                  </a:schemeClr>
                </a:solidFill>
                <a:latin typeface="+mn-lt"/>
              </a:rPr>
            </a:br>
            <a:r>
              <a:rPr lang="en-US" sz="4000" u="sng" dirty="0">
                <a:solidFill>
                  <a:schemeClr val="bg2">
                    <a:lumMod val="10000"/>
                  </a:schemeClr>
                </a:solidFill>
                <a:latin typeface="+mn-lt"/>
              </a:rPr>
              <a:t/>
            </a:r>
            <a:br>
              <a:rPr lang="en-US" sz="4000" u="sng" dirty="0">
                <a:solidFill>
                  <a:schemeClr val="bg2">
                    <a:lumMod val="10000"/>
                  </a:schemeClr>
                </a:solidFill>
                <a:latin typeface="+mn-lt"/>
              </a:rPr>
            </a:br>
            <a:r>
              <a:rPr lang="en-US" sz="3600" dirty="0">
                <a:solidFill>
                  <a:schemeClr val="accent1">
                    <a:lumMod val="75000"/>
                  </a:schemeClr>
                </a:solidFill>
                <a:latin typeface="Dubai" panose="020B0503030403030204" pitchFamily="34" charset="-78"/>
                <a:cs typeface="Dubai" panose="020B0503030403030204" pitchFamily="34" charset="-78"/>
              </a:rPr>
              <a:t>Focus on the existing customers.</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Learn about competitors.</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Innovation and unique products. </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Cultivate value. </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Build a customer service approach. </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Customer relations. </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Promotion.</a:t>
            </a:r>
            <a:br>
              <a:rPr lang="en-US" sz="3600" dirty="0">
                <a:solidFill>
                  <a:schemeClr val="accent1">
                    <a:lumMod val="75000"/>
                  </a:schemeClr>
                </a:solidFill>
                <a:latin typeface="Dubai" panose="020B0503030403030204" pitchFamily="34" charset="-78"/>
                <a:cs typeface="Dubai" panose="020B0503030403030204" pitchFamily="34" charset="-78"/>
              </a:rPr>
            </a:br>
            <a:r>
              <a:rPr lang="en-US" sz="3600" dirty="0">
                <a:solidFill>
                  <a:schemeClr val="accent1">
                    <a:lumMod val="75000"/>
                  </a:schemeClr>
                </a:solidFill>
                <a:latin typeface="Dubai" panose="020B0503030403030204" pitchFamily="34" charset="-78"/>
                <a:cs typeface="Dubai" panose="020B0503030403030204" pitchFamily="34" charset="-78"/>
              </a:rPr>
              <a:t>Marketing</a:t>
            </a:r>
            <a:r>
              <a:rPr lang="en-US" sz="3600" dirty="0" smtClean="0">
                <a:solidFill>
                  <a:schemeClr val="accent1">
                    <a:lumMod val="75000"/>
                  </a:schemeClr>
                </a:solidFill>
                <a:latin typeface="Dubai" panose="020B0503030403030204" pitchFamily="34" charset="-78"/>
                <a:cs typeface="Dubai" panose="020B0503030403030204" pitchFamily="34" charset="-78"/>
              </a:rPr>
              <a:t>.</a:t>
            </a:r>
            <a:br>
              <a:rPr lang="en-US" sz="3600" dirty="0" smtClean="0">
                <a:solidFill>
                  <a:schemeClr val="accent1">
                    <a:lumMod val="75000"/>
                  </a:schemeClr>
                </a:solidFill>
                <a:latin typeface="Dubai" panose="020B0503030403030204" pitchFamily="34" charset="-78"/>
                <a:cs typeface="Dubai" panose="020B0503030403030204" pitchFamily="34" charset="-78"/>
              </a:rPr>
            </a:br>
            <a:r>
              <a:rPr lang="en-US" sz="5300" dirty="0" err="1" smtClean="0">
                <a:solidFill>
                  <a:schemeClr val="accent1">
                    <a:lumMod val="75000"/>
                  </a:schemeClr>
                </a:solidFill>
                <a:latin typeface="Dubai" panose="020B0503030403030204" pitchFamily="34" charset="-78"/>
                <a:cs typeface="Dubai" panose="020B0503030403030204" pitchFamily="34" charset="-78"/>
              </a:rPr>
              <a:t>BANT</a:t>
            </a:r>
            <a:r>
              <a:rPr lang="en-US" sz="3600" dirty="0" smtClean="0">
                <a:solidFill>
                  <a:schemeClr val="accent1">
                    <a:lumMod val="75000"/>
                  </a:schemeClr>
                </a:solidFill>
                <a:latin typeface="Dubai" panose="020B0503030403030204" pitchFamily="34" charset="-78"/>
                <a:cs typeface="Dubai" panose="020B0503030403030204" pitchFamily="34" charset="-78"/>
              </a:rPr>
              <a:t/>
            </a:r>
            <a:br>
              <a:rPr lang="en-US" sz="3600" dirty="0" smtClean="0">
                <a:solidFill>
                  <a:schemeClr val="accent1">
                    <a:lumMod val="75000"/>
                  </a:schemeClr>
                </a:solidFill>
                <a:latin typeface="Dubai" panose="020B0503030403030204" pitchFamily="34" charset="-78"/>
                <a:cs typeface="Dubai" panose="020B0503030403030204" pitchFamily="34" charset="-78"/>
              </a:rPr>
            </a:br>
            <a:r>
              <a:rPr lang="en-US" sz="3600" dirty="0" smtClean="0">
                <a:solidFill>
                  <a:schemeClr val="accent1">
                    <a:lumMod val="75000"/>
                  </a:schemeClr>
                </a:solidFill>
                <a:latin typeface="Dubai" panose="020B0503030403030204" pitchFamily="34" charset="-78"/>
                <a:cs typeface="Dubai" panose="020B0503030403030204" pitchFamily="34" charset="-78"/>
              </a:rPr>
              <a:t/>
            </a:r>
            <a:br>
              <a:rPr lang="en-US" sz="3600" dirty="0" smtClean="0">
                <a:solidFill>
                  <a:schemeClr val="accent1">
                    <a:lumMod val="75000"/>
                  </a:schemeClr>
                </a:solidFill>
                <a:latin typeface="Dubai" panose="020B0503030403030204" pitchFamily="34" charset="-78"/>
                <a:cs typeface="Dubai" panose="020B0503030403030204" pitchFamily="34" charset="-78"/>
              </a:rPr>
            </a:br>
            <a:r>
              <a:rPr lang="en-US" sz="3600" dirty="0">
                <a:solidFill>
                  <a:srgbClr val="002060"/>
                </a:solidFill>
                <a:latin typeface="Dubai" panose="020B0503030403030204" pitchFamily="34" charset="-78"/>
                <a:cs typeface="Dubai" panose="020B0503030403030204" pitchFamily="34" charset="-78"/>
              </a:rPr>
              <a:t/>
            </a:r>
            <a:br>
              <a:rPr lang="en-US" sz="3600" dirty="0">
                <a:solidFill>
                  <a:srgbClr val="002060"/>
                </a:solidFill>
                <a:latin typeface="Dubai" panose="020B0503030403030204" pitchFamily="34" charset="-78"/>
                <a:cs typeface="Dubai" panose="020B0503030403030204" pitchFamily="34" charset="-78"/>
              </a:rPr>
            </a:br>
            <a:endParaRPr lang="en-IN" sz="3600" dirty="0">
              <a:solidFill>
                <a:srgbClr val="002060"/>
              </a:solidFill>
              <a:latin typeface="Dubai" panose="020B0503030403030204" pitchFamily="34" charset="-78"/>
              <a:cs typeface="Dubai" panose="020B0503030403030204" pitchFamily="34" charset="-78"/>
            </a:endParaRPr>
          </a:p>
        </p:txBody>
      </p:sp>
      <p:pic>
        <p:nvPicPr>
          <p:cNvPr id="6" name="Picture 5">
            <a:extLst>
              <a:ext uri="{FF2B5EF4-FFF2-40B4-BE49-F238E27FC236}">
                <a16:creationId xmlns:a16="http://schemas.microsoft.com/office/drawing/2014/main" xmlns="" id="{98F0EDC9-4B1A-40E5-8FFD-E9B34C26894D}"/>
              </a:ext>
            </a:extLst>
          </p:cNvPr>
          <p:cNvPicPr>
            <a:picLocks noChangeAspect="1"/>
          </p:cNvPicPr>
          <p:nvPr/>
        </p:nvPicPr>
        <p:blipFill>
          <a:blip r:embed="rId2" cstate="print"/>
          <a:stretch>
            <a:fillRect/>
          </a:stretch>
        </p:blipFill>
        <p:spPr>
          <a:xfrm>
            <a:off x="4881563" y="4275340"/>
            <a:ext cx="2428875" cy="1885950"/>
          </a:xfrm>
          <a:prstGeom prst="rect">
            <a:avLst/>
          </a:prstGeom>
        </p:spPr>
      </p:pic>
      <p:pic>
        <p:nvPicPr>
          <p:cNvPr id="7" name="Picture 6">
            <a:extLst>
              <a:ext uri="{FF2B5EF4-FFF2-40B4-BE49-F238E27FC236}">
                <a16:creationId xmlns:a16="http://schemas.microsoft.com/office/drawing/2014/main" xmlns="" id="{D584B5F0-B7DB-4D68-BFD3-A0ADF6DFD7AA}"/>
              </a:ext>
            </a:extLst>
          </p:cNvPr>
          <p:cNvPicPr>
            <a:picLocks noChangeAspect="1"/>
          </p:cNvPicPr>
          <p:nvPr/>
        </p:nvPicPr>
        <p:blipFill>
          <a:blip r:embed="rId3" cstate="print"/>
          <a:stretch>
            <a:fillRect/>
          </a:stretch>
        </p:blipFill>
        <p:spPr>
          <a:xfrm>
            <a:off x="8534401" y="4275340"/>
            <a:ext cx="2495551" cy="1828800"/>
          </a:xfrm>
          <a:prstGeom prst="rect">
            <a:avLst/>
          </a:prstGeom>
        </p:spPr>
      </p:pic>
    </p:spTree>
    <p:extLst>
      <p:ext uri="{BB962C8B-B14F-4D97-AF65-F5344CB8AC3E}">
        <p14:creationId xmlns:p14="http://schemas.microsoft.com/office/powerpoint/2010/main" xmlns="" val="25714648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3B8F78F-B8C4-47F4-9A4C-5C61F6AF54F1}"/>
              </a:ext>
            </a:extLst>
          </p:cNvPr>
          <p:cNvPicPr>
            <a:picLocks noChangeAspect="1"/>
          </p:cNvPicPr>
          <p:nvPr/>
        </p:nvPicPr>
        <p:blipFill>
          <a:blip r:embed="rId2" cstate="print"/>
          <a:stretch>
            <a:fillRect/>
          </a:stretch>
        </p:blipFill>
        <p:spPr>
          <a:xfrm>
            <a:off x="3691075" y="78380"/>
            <a:ext cx="5166360" cy="1937385"/>
          </a:xfrm>
          <a:prstGeom prst="rect">
            <a:avLst/>
          </a:prstGeom>
        </p:spPr>
      </p:pic>
      <p:sp>
        <p:nvSpPr>
          <p:cNvPr id="3" name="Content Placeholder 2">
            <a:extLst>
              <a:ext uri="{FF2B5EF4-FFF2-40B4-BE49-F238E27FC236}">
                <a16:creationId xmlns:a16="http://schemas.microsoft.com/office/drawing/2014/main" xmlns="" id="{B07E3184-AAAC-4910-9DAB-839F7788B94D}"/>
              </a:ext>
            </a:extLst>
          </p:cNvPr>
          <p:cNvSpPr>
            <a:spLocks noGrp="1"/>
          </p:cNvSpPr>
          <p:nvPr>
            <p:ph idx="1"/>
          </p:nvPr>
        </p:nvSpPr>
        <p:spPr>
          <a:xfrm>
            <a:off x="1251677" y="2962277"/>
            <a:ext cx="10178323" cy="2917317"/>
          </a:xfrm>
        </p:spPr>
        <p:txBody>
          <a:bodyPr>
            <a:normAutofit fontScale="92500" lnSpcReduction="10000"/>
          </a:bodyPr>
          <a:lstStyle/>
          <a:p>
            <a:pPr algn="ctr"/>
            <a:r>
              <a:rPr lang="en-US" sz="2400" dirty="0">
                <a:solidFill>
                  <a:schemeClr val="tx1">
                    <a:lumMod val="95000"/>
                    <a:lumOff val="5000"/>
                  </a:schemeClr>
                </a:solidFill>
              </a:rPr>
              <a:t>Taking our legacy of </a:t>
            </a:r>
            <a:r>
              <a:rPr lang="en-US" sz="2400" dirty="0" err="1" smtClean="0">
                <a:solidFill>
                  <a:schemeClr val="tx1">
                    <a:lumMod val="95000"/>
                    <a:lumOff val="5000"/>
                  </a:schemeClr>
                </a:solidFill>
              </a:rPr>
              <a:t>Flavours</a:t>
            </a:r>
            <a:r>
              <a:rPr lang="en-US" sz="2400" dirty="0" smtClean="0">
                <a:solidFill>
                  <a:schemeClr val="tx1">
                    <a:lumMod val="95000"/>
                    <a:lumOff val="5000"/>
                  </a:schemeClr>
                </a:solidFill>
              </a:rPr>
              <a:t> </a:t>
            </a:r>
            <a:r>
              <a:rPr lang="en-US" sz="2400" dirty="0">
                <a:solidFill>
                  <a:schemeClr val="tx1">
                    <a:lumMod val="95000"/>
                    <a:lumOff val="5000"/>
                  </a:schemeClr>
                </a:solidFill>
              </a:rPr>
              <a:t>and fragrances forward, we have used our competencies to make our range readily available to everyone from MNC's to every home in India. Whether you are an application laboratory trying to work out the best </a:t>
            </a:r>
            <a:r>
              <a:rPr lang="en-US" sz="2400" dirty="0" err="1">
                <a:solidFill>
                  <a:schemeClr val="tx1">
                    <a:lumMod val="95000"/>
                    <a:lumOff val="5000"/>
                  </a:schemeClr>
                </a:solidFill>
              </a:rPr>
              <a:t>Flavours</a:t>
            </a:r>
            <a:r>
              <a:rPr lang="en-US" sz="2400" dirty="0">
                <a:solidFill>
                  <a:schemeClr val="tx1">
                    <a:lumMod val="95000"/>
                    <a:lumOff val="5000"/>
                  </a:schemeClr>
                </a:solidFill>
              </a:rPr>
              <a:t> combination for your products, or a home-baker churning our exceptional cakes </a:t>
            </a:r>
            <a:r>
              <a:rPr lang="en-US" sz="2400" b="1" u="sng" dirty="0">
                <a:solidFill>
                  <a:schemeClr val="tx1">
                    <a:lumMod val="95000"/>
                    <a:lumOff val="5000"/>
                  </a:schemeClr>
                </a:solidFill>
              </a:rPr>
              <a:t>Norexmart</a:t>
            </a:r>
            <a:r>
              <a:rPr lang="en-US" sz="2400" dirty="0">
                <a:solidFill>
                  <a:schemeClr val="tx1">
                    <a:lumMod val="95000"/>
                    <a:lumOff val="5000"/>
                  </a:schemeClr>
                </a:solidFill>
              </a:rPr>
              <a:t> is here for you.</a:t>
            </a:r>
          </a:p>
          <a:p>
            <a:pPr algn="ctr"/>
            <a:r>
              <a:rPr lang="en-US" sz="2400" dirty="0">
                <a:solidFill>
                  <a:schemeClr val="accent6">
                    <a:lumMod val="50000"/>
                  </a:schemeClr>
                </a:solidFill>
              </a:rPr>
              <a:t>Our inhouse expertise has an impressive background in flavour &amp; fragrance technology and are therefore adept at creating products that surpass industry standards.</a:t>
            </a:r>
            <a:endParaRPr lang="en-IN" sz="2400" dirty="0">
              <a:solidFill>
                <a:schemeClr val="accent6">
                  <a:lumMod val="50000"/>
                </a:schemeClr>
              </a:solidFill>
            </a:endParaRPr>
          </a:p>
        </p:txBody>
      </p:sp>
      <p:sp>
        <p:nvSpPr>
          <p:cNvPr id="6" name="TextBox 5">
            <a:extLst>
              <a:ext uri="{FF2B5EF4-FFF2-40B4-BE49-F238E27FC236}">
                <a16:creationId xmlns:a16="http://schemas.microsoft.com/office/drawing/2014/main" xmlns="" id="{60078243-5D53-4A22-AC84-4E07451A4641}"/>
              </a:ext>
            </a:extLst>
          </p:cNvPr>
          <p:cNvSpPr txBox="1"/>
          <p:nvPr/>
        </p:nvSpPr>
        <p:spPr>
          <a:xfrm>
            <a:off x="2457451" y="2154795"/>
            <a:ext cx="8124825" cy="830997"/>
          </a:xfrm>
          <a:prstGeom prst="rect">
            <a:avLst/>
          </a:prstGeom>
          <a:noFill/>
        </p:spPr>
        <p:txBody>
          <a:bodyPr wrap="square">
            <a:spAutoFit/>
          </a:bodyPr>
          <a:lstStyle/>
          <a:p>
            <a:r>
              <a:rPr lang="en-IN" sz="2400" dirty="0"/>
              <a:t>Your e-marketplace for Flavours, Fragrances &amp; Essential Oils.</a:t>
            </a:r>
          </a:p>
        </p:txBody>
      </p:sp>
    </p:spTree>
    <p:extLst>
      <p:ext uri="{BB962C8B-B14F-4D97-AF65-F5344CB8AC3E}">
        <p14:creationId xmlns:p14="http://schemas.microsoft.com/office/powerpoint/2010/main" xmlns="" val="5350385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58BB83-8C42-4F40-8175-A7932AFB68E3}"/>
              </a:ext>
            </a:extLst>
          </p:cNvPr>
          <p:cNvSpPr>
            <a:spLocks noGrp="1"/>
          </p:cNvSpPr>
          <p:nvPr>
            <p:ph type="title"/>
          </p:nvPr>
        </p:nvSpPr>
        <p:spPr>
          <a:xfrm>
            <a:off x="1251677" y="152401"/>
            <a:ext cx="10178323" cy="4158343"/>
          </a:xfrm>
        </p:spPr>
        <p:txBody>
          <a:bodyPr>
            <a:normAutofit fontScale="90000"/>
          </a:bodyPr>
          <a:lstStyle/>
          <a:p>
            <a:pPr algn="ctr"/>
            <a:r>
              <a:rPr lang="en-IN" u="sng" dirty="0">
                <a:solidFill>
                  <a:schemeClr val="tx1">
                    <a:lumMod val="95000"/>
                    <a:lumOff val="5000"/>
                  </a:schemeClr>
                </a:solidFill>
                <a:latin typeface="Bahnschrift" panose="020B0502040204020203" pitchFamily="34" charset="0"/>
              </a:rPr>
              <a:t>QUALITY CONTROL</a:t>
            </a:r>
            <a:r>
              <a:rPr lang="en-IN" u="sng" dirty="0">
                <a:latin typeface="Bahnschrift" panose="020B0502040204020203" pitchFamily="34" charset="0"/>
              </a:rPr>
              <a:t/>
            </a:r>
            <a:br>
              <a:rPr lang="en-IN" u="sng" dirty="0">
                <a:latin typeface="Bahnschrift" panose="020B0502040204020203" pitchFamily="34" charset="0"/>
              </a:rPr>
            </a:br>
            <a:r>
              <a:rPr lang="en-IN" sz="2000" u="sng" dirty="0" smtClean="0">
                <a:latin typeface="Bahnschrift" panose="020B0502040204020203" pitchFamily="34" charset="0"/>
              </a:rPr>
              <a:t/>
            </a:r>
            <a:br>
              <a:rPr lang="en-IN" sz="2000" u="sng" dirty="0" smtClean="0">
                <a:latin typeface="Bahnschrift" panose="020B0502040204020203" pitchFamily="34" charset="0"/>
              </a:rPr>
            </a:br>
            <a:r>
              <a:rPr lang="en-US" sz="2200" dirty="0" smtClean="0">
                <a:solidFill>
                  <a:schemeClr val="accent3">
                    <a:lumMod val="50000"/>
                  </a:schemeClr>
                </a:solidFill>
                <a:latin typeface="Calibri" pitchFamily="34" charset="0"/>
                <a:cs typeface="Calibri" pitchFamily="34" charset="0"/>
              </a:rPr>
              <a:t>We </a:t>
            </a:r>
            <a:r>
              <a:rPr lang="en-US" sz="2200" dirty="0">
                <a:solidFill>
                  <a:schemeClr val="accent3">
                    <a:lumMod val="50000"/>
                  </a:schemeClr>
                </a:solidFill>
                <a:latin typeface="Calibri" pitchFamily="34" charset="0"/>
                <a:cs typeface="Calibri" pitchFamily="34" charset="0"/>
              </a:rPr>
              <a:t>are highly prudent about offering the finest grade of essential oils &amp; aroma chemicals to suffice the needs of our clients. We have a team of quality control and quality assurance system and management system to monitor all facets of the business. Our QC team testify our product line on various quality parameters ensuring best quality product delivery to our highly precious patrons.</a:t>
            </a:r>
            <a:br>
              <a:rPr lang="en-US" sz="2200" dirty="0">
                <a:solidFill>
                  <a:schemeClr val="accent3">
                    <a:lumMod val="50000"/>
                  </a:schemeClr>
                </a:solidFill>
                <a:latin typeface="Calibri" pitchFamily="34" charset="0"/>
                <a:cs typeface="Calibri" pitchFamily="34" charset="0"/>
              </a:rPr>
            </a:br>
            <a:r>
              <a:rPr lang="en-US" sz="2200" dirty="0">
                <a:solidFill>
                  <a:schemeClr val="accent3">
                    <a:lumMod val="50000"/>
                  </a:schemeClr>
                </a:solidFill>
                <a:latin typeface="Calibri" pitchFamily="34" charset="0"/>
                <a:cs typeface="Calibri" pitchFamily="34" charset="0"/>
              </a:rPr>
              <a:t/>
            </a:r>
            <a:br>
              <a:rPr lang="en-US" sz="2200" dirty="0">
                <a:solidFill>
                  <a:schemeClr val="accent3">
                    <a:lumMod val="50000"/>
                  </a:schemeClr>
                </a:solidFill>
                <a:latin typeface="Calibri" pitchFamily="34" charset="0"/>
                <a:cs typeface="Calibri" pitchFamily="34" charset="0"/>
              </a:rPr>
            </a:br>
            <a:r>
              <a:rPr lang="en-US" sz="2200" dirty="0">
                <a:solidFill>
                  <a:schemeClr val="accent2">
                    <a:lumMod val="50000"/>
                  </a:schemeClr>
                </a:solidFill>
                <a:latin typeface="Calibri" pitchFamily="34" charset="0"/>
                <a:cs typeface="Calibri" pitchFamily="34" charset="0"/>
              </a:rPr>
              <a:t>Apart from advanced equipment, our infrastructural premise is also accomplished with laboratory facilities for our regular analytical works, and research as well.</a:t>
            </a:r>
            <a:br>
              <a:rPr lang="en-US" sz="2200" dirty="0">
                <a:solidFill>
                  <a:schemeClr val="accent2">
                    <a:lumMod val="50000"/>
                  </a:schemeClr>
                </a:solidFill>
                <a:latin typeface="Calibri" pitchFamily="34" charset="0"/>
                <a:cs typeface="Calibri" pitchFamily="34" charset="0"/>
              </a:rPr>
            </a:br>
            <a:r>
              <a:rPr lang="en-US" sz="2000" dirty="0">
                <a:solidFill>
                  <a:schemeClr val="accent3">
                    <a:lumMod val="50000"/>
                  </a:schemeClr>
                </a:solidFill>
                <a:latin typeface="Calibri" pitchFamily="34" charset="0"/>
                <a:cs typeface="Calibri" pitchFamily="34" charset="0"/>
              </a:rPr>
              <a:t/>
            </a:r>
            <a:br>
              <a:rPr lang="en-US" sz="2000" dirty="0">
                <a:solidFill>
                  <a:schemeClr val="accent3">
                    <a:lumMod val="50000"/>
                  </a:schemeClr>
                </a:solidFill>
                <a:latin typeface="Calibri" pitchFamily="34" charset="0"/>
                <a:cs typeface="Calibri" pitchFamily="34" charset="0"/>
              </a:rPr>
            </a:br>
            <a:endParaRPr lang="en-IN" sz="2000" dirty="0">
              <a:solidFill>
                <a:schemeClr val="accent3">
                  <a:lumMod val="50000"/>
                </a:schemeClr>
              </a:solidFill>
              <a:latin typeface="Calibri" pitchFamily="34" charset="0"/>
              <a:cs typeface="Calibri" pitchFamily="34" charset="0"/>
            </a:endParaRPr>
          </a:p>
        </p:txBody>
      </p:sp>
      <p:pic>
        <p:nvPicPr>
          <p:cNvPr id="4" name="Picture 3">
            <a:extLst>
              <a:ext uri="{FF2B5EF4-FFF2-40B4-BE49-F238E27FC236}">
                <a16:creationId xmlns:a16="http://schemas.microsoft.com/office/drawing/2014/main" xmlns="" id="{D273C167-FB1F-4622-AB98-C456779D0D83}"/>
              </a:ext>
            </a:extLst>
          </p:cNvPr>
          <p:cNvPicPr>
            <a:picLocks noChangeAspect="1"/>
          </p:cNvPicPr>
          <p:nvPr/>
        </p:nvPicPr>
        <p:blipFill>
          <a:blip r:embed="rId2" cstate="print"/>
          <a:stretch>
            <a:fillRect/>
          </a:stretch>
        </p:blipFill>
        <p:spPr>
          <a:xfrm>
            <a:off x="1552577" y="4400550"/>
            <a:ext cx="3486151" cy="2219326"/>
          </a:xfrm>
          <a:prstGeom prst="rect">
            <a:avLst/>
          </a:prstGeom>
        </p:spPr>
      </p:pic>
      <p:pic>
        <p:nvPicPr>
          <p:cNvPr id="5" name="Picture 4">
            <a:extLst>
              <a:ext uri="{FF2B5EF4-FFF2-40B4-BE49-F238E27FC236}">
                <a16:creationId xmlns:a16="http://schemas.microsoft.com/office/drawing/2014/main" xmlns="" id="{33001A44-C712-48C6-B014-6D3946D73EDE}"/>
              </a:ext>
            </a:extLst>
          </p:cNvPr>
          <p:cNvPicPr>
            <a:picLocks noChangeAspect="1"/>
          </p:cNvPicPr>
          <p:nvPr/>
        </p:nvPicPr>
        <p:blipFill>
          <a:blip r:embed="rId3" cstate="print"/>
          <a:stretch>
            <a:fillRect/>
          </a:stretch>
        </p:blipFill>
        <p:spPr>
          <a:xfrm>
            <a:off x="6008915" y="4225836"/>
            <a:ext cx="4419600" cy="2514601"/>
          </a:xfrm>
          <a:prstGeom prst="rect">
            <a:avLst/>
          </a:prstGeom>
        </p:spPr>
      </p:pic>
    </p:spTree>
    <p:extLst>
      <p:ext uri="{BB962C8B-B14F-4D97-AF65-F5344CB8AC3E}">
        <p14:creationId xmlns:p14="http://schemas.microsoft.com/office/powerpoint/2010/main" xmlns="" val="17438581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6211DF37-902B-4F77-89B4-428A644F1CAD}"/>
              </a:ext>
            </a:extLst>
          </p:cNvPr>
          <p:cNvSpPr>
            <a:spLocks noGrp="1"/>
          </p:cNvSpPr>
          <p:nvPr>
            <p:ph idx="1"/>
          </p:nvPr>
        </p:nvSpPr>
        <p:spPr>
          <a:xfrm>
            <a:off x="1251677" y="1433923"/>
            <a:ext cx="10178323" cy="4288917"/>
          </a:xfrm>
        </p:spPr>
        <p:txBody>
          <a:bodyPr>
            <a:normAutofit/>
          </a:bodyPr>
          <a:lstStyle/>
          <a:p>
            <a:pPr marL="0" indent="0" algn="ctr">
              <a:buNone/>
            </a:pPr>
            <a:r>
              <a:rPr lang="en-US" sz="3200" dirty="0">
                <a:solidFill>
                  <a:schemeClr val="tx1">
                    <a:lumMod val="85000"/>
                    <a:lumOff val="15000"/>
                  </a:schemeClr>
                </a:solidFill>
              </a:rPr>
              <a:t>Be Assure</a:t>
            </a:r>
          </a:p>
          <a:p>
            <a:pPr algn="ctr"/>
            <a:r>
              <a:rPr lang="en-US" sz="3200" dirty="0">
                <a:solidFill>
                  <a:schemeClr val="accent2">
                    <a:lumMod val="50000"/>
                  </a:schemeClr>
                </a:solidFill>
              </a:rPr>
              <a:t>With the assistance of our well equipped infrastructural unit and quality management system, we have earned certifications from different organizations at international level.</a:t>
            </a:r>
          </a:p>
        </p:txBody>
      </p:sp>
      <p:sp>
        <p:nvSpPr>
          <p:cNvPr id="2" name="Title 1">
            <a:extLst>
              <a:ext uri="{FF2B5EF4-FFF2-40B4-BE49-F238E27FC236}">
                <a16:creationId xmlns:a16="http://schemas.microsoft.com/office/drawing/2014/main" xmlns="" id="{598D74D6-7204-4797-926C-37BD7B40D39F}"/>
              </a:ext>
            </a:extLst>
          </p:cNvPr>
          <p:cNvSpPr>
            <a:spLocks noGrp="1"/>
          </p:cNvSpPr>
          <p:nvPr>
            <p:ph type="title"/>
          </p:nvPr>
        </p:nvSpPr>
        <p:spPr/>
        <p:txBody>
          <a:bodyPr/>
          <a:lstStyle/>
          <a:p>
            <a:pPr algn="ctr"/>
            <a:r>
              <a:rPr lang="en-IN" u="sng" dirty="0">
                <a:solidFill>
                  <a:schemeClr val="bg2">
                    <a:lumMod val="10000"/>
                  </a:schemeClr>
                </a:solidFill>
                <a:latin typeface="+mn-lt"/>
              </a:rPr>
              <a:t>CERTIFICATIONS</a:t>
            </a:r>
          </a:p>
        </p:txBody>
      </p:sp>
      <p:pic>
        <p:nvPicPr>
          <p:cNvPr id="4" name="Picture 3">
            <a:extLst>
              <a:ext uri="{FF2B5EF4-FFF2-40B4-BE49-F238E27FC236}">
                <a16:creationId xmlns:a16="http://schemas.microsoft.com/office/drawing/2014/main" xmlns="" id="{557E3A48-8EF0-471C-805B-6A45A5A9F812}"/>
              </a:ext>
            </a:extLst>
          </p:cNvPr>
          <p:cNvPicPr>
            <a:picLocks noChangeAspect="1"/>
          </p:cNvPicPr>
          <p:nvPr/>
        </p:nvPicPr>
        <p:blipFill>
          <a:blip r:embed="rId2" cstate="print"/>
          <a:stretch>
            <a:fillRect/>
          </a:stretch>
        </p:blipFill>
        <p:spPr>
          <a:xfrm>
            <a:off x="5561920" y="4669917"/>
            <a:ext cx="1590675" cy="1626108"/>
          </a:xfrm>
          <a:prstGeom prst="rect">
            <a:avLst/>
          </a:prstGeom>
        </p:spPr>
      </p:pic>
      <p:pic>
        <p:nvPicPr>
          <p:cNvPr id="5" name="Picture 4">
            <a:extLst>
              <a:ext uri="{FF2B5EF4-FFF2-40B4-BE49-F238E27FC236}">
                <a16:creationId xmlns:a16="http://schemas.microsoft.com/office/drawing/2014/main" xmlns="" id="{D8829723-B9DF-4662-B5E8-4034D4E6090A}"/>
              </a:ext>
            </a:extLst>
          </p:cNvPr>
          <p:cNvPicPr>
            <a:picLocks noChangeAspect="1"/>
          </p:cNvPicPr>
          <p:nvPr/>
        </p:nvPicPr>
        <p:blipFill>
          <a:blip r:embed="rId3" cstate="print"/>
          <a:stretch>
            <a:fillRect/>
          </a:stretch>
        </p:blipFill>
        <p:spPr>
          <a:xfrm>
            <a:off x="2401797" y="4665591"/>
            <a:ext cx="1569313" cy="1569313"/>
          </a:xfrm>
          <a:prstGeom prst="rect">
            <a:avLst/>
          </a:prstGeom>
        </p:spPr>
      </p:pic>
      <p:pic>
        <p:nvPicPr>
          <p:cNvPr id="6" name="Picture 5">
            <a:extLst>
              <a:ext uri="{FF2B5EF4-FFF2-40B4-BE49-F238E27FC236}">
                <a16:creationId xmlns:a16="http://schemas.microsoft.com/office/drawing/2014/main" xmlns="" id="{6788E70B-8C93-4494-9C55-1183385829ED}"/>
              </a:ext>
            </a:extLst>
          </p:cNvPr>
          <p:cNvPicPr>
            <a:picLocks noChangeAspect="1"/>
          </p:cNvPicPr>
          <p:nvPr/>
        </p:nvPicPr>
        <p:blipFill>
          <a:blip r:embed="rId4" cstate="print"/>
          <a:stretch>
            <a:fillRect/>
          </a:stretch>
        </p:blipFill>
        <p:spPr>
          <a:xfrm>
            <a:off x="8670065" y="4698139"/>
            <a:ext cx="1505903" cy="1505903"/>
          </a:xfrm>
          <a:prstGeom prst="rect">
            <a:avLst/>
          </a:prstGeom>
        </p:spPr>
      </p:pic>
    </p:spTree>
    <p:extLst>
      <p:ext uri="{BB962C8B-B14F-4D97-AF65-F5344CB8AC3E}">
        <p14:creationId xmlns:p14="http://schemas.microsoft.com/office/powerpoint/2010/main" xmlns="" val="1296833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8A906CB-36E4-4313-B111-108478346617}"/>
              </a:ext>
            </a:extLst>
          </p:cNvPr>
          <p:cNvSpPr>
            <a:spLocks noGrp="1"/>
          </p:cNvSpPr>
          <p:nvPr>
            <p:ph idx="1"/>
          </p:nvPr>
        </p:nvSpPr>
        <p:spPr>
          <a:xfrm>
            <a:off x="1085850" y="1000125"/>
            <a:ext cx="10344151" cy="4879468"/>
          </a:xfrm>
        </p:spPr>
        <p:txBody>
          <a:bodyPr>
            <a:normAutofit fontScale="25000" lnSpcReduction="20000"/>
          </a:bodyPr>
          <a:lstStyle/>
          <a:p>
            <a:pPr marL="0" indent="0">
              <a:buNone/>
            </a:pPr>
            <a:r>
              <a:rPr lang="en-US" sz="6400" dirty="0">
                <a:solidFill>
                  <a:schemeClr val="accent2">
                    <a:lumMod val="50000"/>
                  </a:schemeClr>
                </a:solidFill>
              </a:rPr>
              <a:t>beyond Business...</a:t>
            </a:r>
          </a:p>
          <a:p>
            <a:pPr marL="0" indent="0">
              <a:buNone/>
            </a:pPr>
            <a:r>
              <a:rPr lang="en-US" dirty="0"/>
              <a:t> </a:t>
            </a:r>
            <a:r>
              <a:rPr lang="en-US" sz="7200" dirty="0">
                <a:solidFill>
                  <a:schemeClr val="accent6">
                    <a:lumMod val="50000"/>
                  </a:schemeClr>
                </a:solidFill>
              </a:rPr>
              <a:t>At </a:t>
            </a:r>
            <a:r>
              <a:rPr lang="en-US" sz="7200" dirty="0" err="1">
                <a:solidFill>
                  <a:schemeClr val="accent6">
                    <a:lumMod val="50000"/>
                  </a:schemeClr>
                </a:solidFill>
              </a:rPr>
              <a:t>Norex</a:t>
            </a:r>
            <a:r>
              <a:rPr lang="en-US" sz="7200" dirty="0">
                <a:solidFill>
                  <a:schemeClr val="accent6">
                    <a:lumMod val="50000"/>
                  </a:schemeClr>
                </a:solidFill>
              </a:rPr>
              <a:t>, we believe that as organizations grow in size and scale, they must play an active role in public welfare. Their accountability must go beyond business interests. Towards society at large and in transforming communities they operate in. So, from the very beginning, we have endeavored to make a positive contribution to the underprivileged communities by supporting a wide range of socio-economic, educational and environment initiatives.</a:t>
            </a:r>
          </a:p>
          <a:p>
            <a:pPr marL="0" indent="0">
              <a:buNone/>
            </a:pPr>
            <a:r>
              <a:rPr lang="en-US" sz="7200" dirty="0" err="1">
                <a:solidFill>
                  <a:schemeClr val="accent1">
                    <a:lumMod val="50000"/>
                  </a:schemeClr>
                </a:solidFill>
              </a:rPr>
              <a:t>Norex</a:t>
            </a:r>
            <a:r>
              <a:rPr lang="en-US" sz="7200" dirty="0">
                <a:solidFill>
                  <a:schemeClr val="accent1">
                    <a:lumMod val="50000"/>
                  </a:schemeClr>
                </a:solidFill>
              </a:rPr>
              <a:t> CSR programs focus on creating sustainable development and livelihood for local communities.</a:t>
            </a:r>
          </a:p>
          <a:p>
            <a:pPr marL="0" indent="0">
              <a:buNone/>
            </a:pPr>
            <a:r>
              <a:rPr lang="en-US" sz="7200" dirty="0">
                <a:solidFill>
                  <a:schemeClr val="accent1">
                    <a:lumMod val="50000"/>
                  </a:schemeClr>
                </a:solidFill>
              </a:rPr>
              <a:t>Our CSR agenda rests broadly on two pillars – education and environment initiative and farmers welfare.</a:t>
            </a:r>
          </a:p>
          <a:p>
            <a:pPr marL="0" indent="0">
              <a:buNone/>
            </a:pPr>
            <a:r>
              <a:rPr lang="en-US" sz="7200" dirty="0">
                <a:solidFill>
                  <a:schemeClr val="accent6">
                    <a:lumMod val="50000"/>
                  </a:schemeClr>
                </a:solidFill>
              </a:rPr>
              <a:t>Various initiatives have been undertaken within the broad frame of Environment and Climate Change to address the conservation of natural resources and energy, minimize waste generation, enhance recovery and recycling of material and develop eco-friendly process and systems.</a:t>
            </a:r>
          </a:p>
          <a:p>
            <a:endParaRPr lang="en-US" dirty="0"/>
          </a:p>
          <a:p>
            <a:pPr marL="0" indent="0">
              <a:buNone/>
            </a:pPr>
            <a:r>
              <a:rPr lang="en-US" sz="6400" dirty="0" err="1">
                <a:solidFill>
                  <a:schemeClr val="bg2">
                    <a:lumMod val="10000"/>
                  </a:schemeClr>
                </a:solidFill>
              </a:rPr>
              <a:t>Norex</a:t>
            </a:r>
            <a:r>
              <a:rPr lang="en-US" sz="6400" dirty="0">
                <a:solidFill>
                  <a:schemeClr val="bg2">
                    <a:lumMod val="10000"/>
                  </a:schemeClr>
                </a:solidFill>
              </a:rPr>
              <a:t> has been certified ISO 14001:2004 for this.</a:t>
            </a:r>
          </a:p>
          <a:p>
            <a:endParaRPr lang="en-US" sz="6400" dirty="0"/>
          </a:p>
          <a:p>
            <a:r>
              <a:rPr lang="en-US" sz="11200" dirty="0"/>
              <a:t>Education</a:t>
            </a:r>
          </a:p>
          <a:p>
            <a:r>
              <a:rPr lang="en-US" sz="11200" dirty="0"/>
              <a:t>Health Care</a:t>
            </a:r>
          </a:p>
          <a:p>
            <a:r>
              <a:rPr lang="en-US" sz="11200" dirty="0"/>
              <a:t>Farmers Welfare</a:t>
            </a:r>
            <a:endParaRPr lang="en-IN" sz="11200" dirty="0"/>
          </a:p>
        </p:txBody>
      </p:sp>
      <p:sp>
        <p:nvSpPr>
          <p:cNvPr id="2" name="Title 1">
            <a:extLst>
              <a:ext uri="{FF2B5EF4-FFF2-40B4-BE49-F238E27FC236}">
                <a16:creationId xmlns:a16="http://schemas.microsoft.com/office/drawing/2014/main" xmlns="" id="{81CB44CE-5FB7-4D71-8407-F9189D809D63}"/>
              </a:ext>
            </a:extLst>
          </p:cNvPr>
          <p:cNvSpPr>
            <a:spLocks noGrp="1"/>
          </p:cNvSpPr>
          <p:nvPr>
            <p:ph type="title"/>
          </p:nvPr>
        </p:nvSpPr>
        <p:spPr/>
        <p:txBody>
          <a:bodyPr>
            <a:normAutofit/>
          </a:bodyPr>
          <a:lstStyle/>
          <a:p>
            <a:r>
              <a:rPr lang="en-IN" sz="3600" b="1" u="sng" dirty="0">
                <a:solidFill>
                  <a:schemeClr val="bg2">
                    <a:lumMod val="10000"/>
                  </a:schemeClr>
                </a:solidFill>
                <a:latin typeface="+mn-lt"/>
              </a:rPr>
              <a:t>Corporate Social Responsibility</a:t>
            </a:r>
          </a:p>
        </p:txBody>
      </p:sp>
      <p:pic>
        <p:nvPicPr>
          <p:cNvPr id="4" name="Picture 3">
            <a:extLst>
              <a:ext uri="{FF2B5EF4-FFF2-40B4-BE49-F238E27FC236}">
                <a16:creationId xmlns:a16="http://schemas.microsoft.com/office/drawing/2014/main" xmlns="" id="{7B18F303-B2EF-4DDF-A0B2-AFDFD818348A}"/>
              </a:ext>
            </a:extLst>
          </p:cNvPr>
          <p:cNvPicPr>
            <a:picLocks noChangeAspect="1"/>
          </p:cNvPicPr>
          <p:nvPr/>
        </p:nvPicPr>
        <p:blipFill>
          <a:blip r:embed="rId2" cstate="print"/>
          <a:stretch>
            <a:fillRect/>
          </a:stretch>
        </p:blipFill>
        <p:spPr>
          <a:xfrm>
            <a:off x="4099015" y="4702630"/>
            <a:ext cx="2393852" cy="1945005"/>
          </a:xfrm>
          <a:prstGeom prst="rect">
            <a:avLst/>
          </a:prstGeom>
        </p:spPr>
      </p:pic>
      <p:pic>
        <p:nvPicPr>
          <p:cNvPr id="5" name="Picture 4">
            <a:extLst>
              <a:ext uri="{FF2B5EF4-FFF2-40B4-BE49-F238E27FC236}">
                <a16:creationId xmlns:a16="http://schemas.microsoft.com/office/drawing/2014/main" xmlns="" id="{A4334D4B-FC24-4D12-B889-0680EF467E00}"/>
              </a:ext>
            </a:extLst>
          </p:cNvPr>
          <p:cNvPicPr>
            <a:picLocks noChangeAspect="1"/>
          </p:cNvPicPr>
          <p:nvPr/>
        </p:nvPicPr>
        <p:blipFill>
          <a:blip r:embed="rId3" cstate="print"/>
          <a:stretch>
            <a:fillRect/>
          </a:stretch>
        </p:blipFill>
        <p:spPr>
          <a:xfrm>
            <a:off x="6685463" y="4776789"/>
            <a:ext cx="2286000" cy="1800225"/>
          </a:xfrm>
          <a:prstGeom prst="rect">
            <a:avLst/>
          </a:prstGeom>
        </p:spPr>
      </p:pic>
      <p:pic>
        <p:nvPicPr>
          <p:cNvPr id="6" name="Picture 5">
            <a:extLst>
              <a:ext uri="{FF2B5EF4-FFF2-40B4-BE49-F238E27FC236}">
                <a16:creationId xmlns:a16="http://schemas.microsoft.com/office/drawing/2014/main" xmlns="" id="{FA8030B5-3068-44E4-9CE0-E9B34997A2EC}"/>
              </a:ext>
            </a:extLst>
          </p:cNvPr>
          <p:cNvPicPr>
            <a:picLocks noChangeAspect="1"/>
          </p:cNvPicPr>
          <p:nvPr/>
        </p:nvPicPr>
        <p:blipFill>
          <a:blip r:embed="rId4" cstate="print"/>
          <a:stretch>
            <a:fillRect/>
          </a:stretch>
        </p:blipFill>
        <p:spPr>
          <a:xfrm>
            <a:off x="9209316" y="4653915"/>
            <a:ext cx="2505347" cy="2035594"/>
          </a:xfrm>
          <a:prstGeom prst="rect">
            <a:avLst/>
          </a:prstGeom>
        </p:spPr>
      </p:pic>
    </p:spTree>
    <p:extLst>
      <p:ext uri="{BB962C8B-B14F-4D97-AF65-F5344CB8AC3E}">
        <p14:creationId xmlns:p14="http://schemas.microsoft.com/office/powerpoint/2010/main" xmlns="" val="3018815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A17471-40D9-49EF-8AFF-19F7144D67A0}"/>
              </a:ext>
            </a:extLst>
          </p:cNvPr>
          <p:cNvSpPr>
            <a:spLocks noGrp="1"/>
          </p:cNvSpPr>
          <p:nvPr>
            <p:ph type="title"/>
          </p:nvPr>
        </p:nvSpPr>
        <p:spPr>
          <a:xfrm>
            <a:off x="1251677" y="2351314"/>
            <a:ext cx="10178323" cy="1933304"/>
          </a:xfrm>
        </p:spPr>
        <p:txBody>
          <a:bodyPr>
            <a:normAutofit fontScale="90000"/>
          </a:bodyPr>
          <a:lstStyle/>
          <a:p>
            <a:pPr algn="ctr"/>
            <a:r>
              <a:rPr lang="en-IN" u="sng" dirty="0">
                <a:solidFill>
                  <a:schemeClr val="tx1">
                    <a:lumMod val="95000"/>
                    <a:lumOff val="5000"/>
                  </a:schemeClr>
                </a:solidFill>
                <a:latin typeface="Bahnschrift SemiCondensed" panose="020B0502040204020203" pitchFamily="34" charset="0"/>
              </a:rPr>
              <a:t>ABOUT </a:t>
            </a:r>
            <a:r>
              <a:rPr lang="en-IN" u="sng" dirty="0" smtClean="0">
                <a:solidFill>
                  <a:schemeClr val="tx1">
                    <a:lumMod val="95000"/>
                    <a:lumOff val="5000"/>
                  </a:schemeClr>
                </a:solidFill>
                <a:latin typeface="Bahnschrift SemiCondensed" panose="020B0502040204020203" pitchFamily="34" charset="0"/>
              </a:rPr>
              <a:t>NEUCENT TECHNOLOGIES </a:t>
            </a:r>
            <a:r>
              <a:rPr lang="en-IN" u="sng" dirty="0" smtClean="0">
                <a:solidFill>
                  <a:schemeClr val="tx1">
                    <a:lumMod val="95000"/>
                    <a:lumOff val="5000"/>
                  </a:schemeClr>
                </a:solidFill>
                <a:latin typeface="Bahnschrift SemiCondensed" panose="020B0502040204020203" pitchFamily="34" charset="0"/>
              </a:rPr>
              <a:t>:</a:t>
            </a:r>
            <a:r>
              <a:rPr lang="en-IN" u="sng" dirty="0">
                <a:solidFill>
                  <a:schemeClr val="tx1">
                    <a:lumMod val="95000"/>
                    <a:lumOff val="5000"/>
                  </a:schemeClr>
                </a:solidFill>
                <a:latin typeface="Bahnschrift SemiCondensed" panose="020B0502040204020203" pitchFamily="34" charset="0"/>
              </a:rPr>
              <a:t/>
            </a:r>
            <a:br>
              <a:rPr lang="en-IN" u="sng" dirty="0">
                <a:solidFill>
                  <a:schemeClr val="tx1">
                    <a:lumMod val="95000"/>
                    <a:lumOff val="5000"/>
                  </a:schemeClr>
                </a:solidFill>
                <a:latin typeface="Bahnschrift SemiCondensed" panose="020B0502040204020203" pitchFamily="34" charset="0"/>
              </a:rPr>
            </a:br>
            <a:r>
              <a:rPr lang="en-IN" u="sng" dirty="0">
                <a:latin typeface="Bahnschrift SemiCondensed" panose="020B0502040204020203" pitchFamily="34" charset="0"/>
              </a:rPr>
              <a:t/>
            </a:r>
            <a:br>
              <a:rPr lang="en-IN" u="sng" dirty="0">
                <a:latin typeface="Bahnschrift SemiCondensed" panose="020B0502040204020203" pitchFamily="34" charset="0"/>
              </a:rPr>
            </a:br>
            <a:r>
              <a:rPr lang="en-US" sz="3100" dirty="0">
                <a:solidFill>
                  <a:schemeClr val="tx1">
                    <a:lumMod val="85000"/>
                    <a:lumOff val="15000"/>
                  </a:schemeClr>
                </a:solidFill>
                <a:latin typeface="Bahnschrift" panose="020B0502040204020203" pitchFamily="34" charset="0"/>
              </a:rPr>
              <a:t>Established in </a:t>
            </a:r>
            <a:r>
              <a:rPr lang="en-US" sz="3100" dirty="0" smtClean="0">
                <a:solidFill>
                  <a:schemeClr val="tx1">
                    <a:lumMod val="85000"/>
                    <a:lumOff val="15000"/>
                  </a:schemeClr>
                </a:solidFill>
                <a:latin typeface="Bahnschrift" panose="020B0502040204020203" pitchFamily="34" charset="0"/>
              </a:rPr>
              <a:t>2023</a:t>
            </a:r>
            <a:r>
              <a:rPr lang="en-US" sz="3100" dirty="0" smtClean="0">
                <a:solidFill>
                  <a:schemeClr val="tx1">
                    <a:lumMod val="85000"/>
                    <a:lumOff val="15000"/>
                  </a:schemeClr>
                </a:solidFill>
                <a:latin typeface="Bahnschrift" panose="020B0502040204020203" pitchFamily="34" charset="0"/>
              </a:rPr>
              <a:t> </a:t>
            </a:r>
            <a:r>
              <a:rPr lang="en-US" sz="3100" dirty="0" smtClean="0">
                <a:solidFill>
                  <a:schemeClr val="tx1">
                    <a:lumMod val="85000"/>
                    <a:lumOff val="15000"/>
                  </a:schemeClr>
                </a:solidFill>
                <a:latin typeface="Bahnschrift" panose="020B0502040204020203" pitchFamily="34" charset="0"/>
              </a:rPr>
              <a:t>Neucent </a:t>
            </a:r>
            <a:r>
              <a:rPr lang="en-US" sz="3100" dirty="0" smtClean="0">
                <a:solidFill>
                  <a:schemeClr val="tx1">
                    <a:lumMod val="85000"/>
                    <a:lumOff val="15000"/>
                  </a:schemeClr>
                </a:solidFill>
                <a:latin typeface="Bahnschrift" panose="020B0502040204020203" pitchFamily="34" charset="0"/>
              </a:rPr>
              <a:t>Technologies </a:t>
            </a:r>
            <a:r>
              <a:rPr lang="en-US" sz="3100" dirty="0" smtClean="0">
                <a:solidFill>
                  <a:schemeClr val="tx1">
                    <a:lumMod val="85000"/>
                    <a:lumOff val="15000"/>
                  </a:schemeClr>
                </a:solidFill>
                <a:latin typeface="Bahnschrift" panose="020B0502040204020203" pitchFamily="34" charset="0"/>
              </a:rPr>
              <a:t>Pvt. Ltd.</a:t>
            </a:r>
            <a:br>
              <a:rPr lang="en-US" sz="3100" dirty="0" smtClean="0">
                <a:solidFill>
                  <a:schemeClr val="tx1">
                    <a:lumMod val="85000"/>
                    <a:lumOff val="15000"/>
                  </a:schemeClr>
                </a:solidFill>
                <a:latin typeface="Bahnschrift" panose="020B0502040204020203" pitchFamily="34" charset="0"/>
              </a:rPr>
            </a:br>
            <a:r>
              <a:rPr lang="en-US" sz="3100" dirty="0" smtClean="0">
                <a:solidFill>
                  <a:schemeClr val="tx1">
                    <a:lumMod val="85000"/>
                    <a:lumOff val="15000"/>
                  </a:schemeClr>
                </a:solidFill>
                <a:latin typeface="Bahnschrift" panose="020B0502040204020203" pitchFamily="34" charset="0"/>
              </a:rPr>
              <a:t>Leading </a:t>
            </a:r>
            <a:r>
              <a:rPr lang="en-US" sz="3100" dirty="0" smtClean="0">
                <a:solidFill>
                  <a:schemeClr val="tx1">
                    <a:lumMod val="85000"/>
                    <a:lumOff val="15000"/>
                  </a:schemeClr>
                </a:solidFill>
                <a:latin typeface="Bahnschrift" panose="020B0502040204020203" pitchFamily="34" charset="0"/>
              </a:rPr>
              <a:t>Provider of Mobile and Web Development Solutions Specializing in Native &amp; Cross-Platform Technologies, AWS, Blockchain, AI/ML, and IoT Innovation.</a:t>
            </a:r>
            <a:endParaRPr lang="en-IN" sz="3100" dirty="0">
              <a:solidFill>
                <a:schemeClr val="tx1">
                  <a:lumMod val="85000"/>
                  <a:lumOff val="15000"/>
                </a:schemeClr>
              </a:solidFill>
              <a:latin typeface="Bahnschrift" panose="020B0502040204020203" pitchFamily="34" charset="0"/>
            </a:endParaRPr>
          </a:p>
        </p:txBody>
      </p:sp>
    </p:spTree>
    <p:extLst>
      <p:ext uri="{BB962C8B-B14F-4D97-AF65-F5344CB8AC3E}">
        <p14:creationId xmlns:p14="http://schemas.microsoft.com/office/powerpoint/2010/main" xmlns="" val="1840593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785635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8617" y="552204"/>
            <a:ext cx="10126071" cy="5691845"/>
          </a:xfrm>
        </p:spPr>
        <p:txBody>
          <a:bodyPr>
            <a:noAutofit/>
          </a:bodyPr>
          <a:lstStyle/>
          <a:p>
            <a:pPr algn="ctr"/>
            <a:r>
              <a:rPr lang="en-US" sz="3600" b="1" dirty="0" smtClean="0">
                <a:solidFill>
                  <a:srgbClr val="7030A0"/>
                </a:solidFill>
                <a:latin typeface="Calibri" pitchFamily="34" charset="0"/>
                <a:cs typeface="Calibri" pitchFamily="34" charset="0"/>
              </a:rPr>
              <a:t/>
            </a:r>
            <a:br>
              <a:rPr lang="en-US" sz="3600" b="1" dirty="0" smtClean="0">
                <a:solidFill>
                  <a:srgbClr val="7030A0"/>
                </a:solidFill>
                <a:latin typeface="Calibri" pitchFamily="34" charset="0"/>
                <a:cs typeface="Calibri" pitchFamily="34" charset="0"/>
              </a:rPr>
            </a:br>
            <a:endParaRPr lang="en-US" sz="3600" b="1" dirty="0" smtClean="0">
              <a:solidFill>
                <a:srgbClr val="7030A0"/>
              </a:solidFill>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FB7997-0096-4240-8880-F12952D573CA}"/>
              </a:ext>
            </a:extLst>
          </p:cNvPr>
          <p:cNvSpPr>
            <a:spLocks noGrp="1"/>
          </p:cNvSpPr>
          <p:nvPr>
            <p:ph type="title"/>
          </p:nvPr>
        </p:nvSpPr>
        <p:spPr>
          <a:xfrm>
            <a:off x="1251677" y="382387"/>
            <a:ext cx="10178323" cy="987073"/>
          </a:xfrm>
        </p:spPr>
        <p:txBody>
          <a:bodyPr>
            <a:normAutofit fontScale="90000"/>
          </a:bodyPr>
          <a:lstStyle/>
          <a:p>
            <a:pPr algn="ctr"/>
            <a:r>
              <a:rPr lang="en-IN" sz="4000" b="1" u="sng" dirty="0">
                <a:solidFill>
                  <a:schemeClr val="bg2">
                    <a:lumMod val="10000"/>
                  </a:schemeClr>
                </a:solidFill>
                <a:latin typeface="+mn-lt"/>
              </a:rPr>
              <a:t>OUR PRODUCTS:</a:t>
            </a:r>
            <a:br>
              <a:rPr lang="en-IN" sz="4000" b="1" u="sng" dirty="0">
                <a:solidFill>
                  <a:schemeClr val="bg2">
                    <a:lumMod val="10000"/>
                  </a:schemeClr>
                </a:solidFill>
                <a:latin typeface="+mn-lt"/>
              </a:rPr>
            </a:br>
            <a:endParaRPr lang="en-IN" sz="4000" b="1" u="sng" dirty="0">
              <a:solidFill>
                <a:schemeClr val="bg2">
                  <a:lumMod val="10000"/>
                </a:schemeClr>
              </a:solidFill>
              <a:latin typeface="+mn-lt"/>
            </a:endParaRPr>
          </a:p>
        </p:txBody>
      </p:sp>
    </p:spTree>
    <p:extLst>
      <p:ext uri="{BB962C8B-B14F-4D97-AF65-F5344CB8AC3E}">
        <p14:creationId xmlns:p14="http://schemas.microsoft.com/office/powerpoint/2010/main" xmlns="" val="42235665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2D81671-D7DA-4E48-86E2-FDC5B8D248FF}"/>
              </a:ext>
            </a:extLst>
          </p:cNvPr>
          <p:cNvSpPr>
            <a:spLocks noGrp="1"/>
          </p:cNvSpPr>
          <p:nvPr>
            <p:ph idx="1"/>
          </p:nvPr>
        </p:nvSpPr>
        <p:spPr/>
        <p:txBody>
          <a:bodyPr/>
          <a:lstStyle/>
          <a:p>
            <a:endParaRPr lang="en-IN" dirty="0"/>
          </a:p>
          <a:p>
            <a:endParaRPr lang="en-IN" dirty="0"/>
          </a:p>
        </p:txBody>
      </p:sp>
      <p:sp>
        <p:nvSpPr>
          <p:cNvPr id="2" name="Title 1">
            <a:extLst>
              <a:ext uri="{FF2B5EF4-FFF2-40B4-BE49-F238E27FC236}">
                <a16:creationId xmlns:a16="http://schemas.microsoft.com/office/drawing/2014/main" xmlns="" id="{F1AB669F-DA4D-446F-9F0F-B626524FA14C}"/>
              </a:ext>
            </a:extLst>
          </p:cNvPr>
          <p:cNvSpPr>
            <a:spLocks noGrp="1"/>
          </p:cNvSpPr>
          <p:nvPr>
            <p:ph type="title"/>
          </p:nvPr>
        </p:nvSpPr>
        <p:spPr>
          <a:xfrm>
            <a:off x="1251677" y="2"/>
            <a:ext cx="10178323" cy="1874517"/>
          </a:xfrm>
        </p:spPr>
        <p:txBody>
          <a:bodyPr>
            <a:noAutofit/>
          </a:bodyPr>
          <a:lstStyle/>
          <a:p>
            <a:pPr algn="ctr"/>
            <a:r>
              <a:rPr lang="en-IN" sz="2000" u="sng" dirty="0">
                <a:solidFill>
                  <a:srgbClr val="002060"/>
                </a:solidFill>
                <a:latin typeface="+mn-lt"/>
              </a:rPr>
              <a:t/>
            </a:r>
            <a:br>
              <a:rPr lang="en-IN" sz="2000" u="sng" dirty="0">
                <a:solidFill>
                  <a:srgbClr val="002060"/>
                </a:solidFill>
                <a:latin typeface="+mn-lt"/>
              </a:rPr>
            </a:br>
            <a:r>
              <a:rPr lang="en-US" sz="3600" b="1" u="sng" dirty="0">
                <a:solidFill>
                  <a:srgbClr val="002060"/>
                </a:solidFill>
                <a:latin typeface="Bahnschrift" panose="020B0502040204020203" pitchFamily="34" charset="0"/>
              </a:rPr>
              <a:t>Industries We Serve</a:t>
            </a:r>
            <a:r>
              <a:rPr lang="en-US" sz="2800" b="1" u="sng" dirty="0">
                <a:solidFill>
                  <a:srgbClr val="002060"/>
                </a:solidFill>
                <a:latin typeface="+mn-lt"/>
              </a:rPr>
              <a:t/>
            </a:r>
            <a:br>
              <a:rPr lang="en-US" sz="2800" b="1" u="sng" dirty="0">
                <a:solidFill>
                  <a:srgbClr val="002060"/>
                </a:solidFill>
                <a:latin typeface="+mn-lt"/>
              </a:rPr>
            </a:br>
            <a:r>
              <a:rPr lang="en-US" sz="2000" dirty="0">
                <a:solidFill>
                  <a:srgbClr val="002060"/>
                </a:solidFill>
                <a:latin typeface="+mn-lt"/>
              </a:rPr>
              <a:t/>
            </a:r>
            <a:br>
              <a:rPr lang="en-US" sz="2000" dirty="0">
                <a:solidFill>
                  <a:srgbClr val="002060"/>
                </a:solidFill>
                <a:latin typeface="+mn-lt"/>
              </a:rPr>
            </a:br>
            <a:r>
              <a:rPr lang="en-US" sz="2000" dirty="0" err="1">
                <a:solidFill>
                  <a:srgbClr val="002060"/>
                </a:solidFill>
                <a:latin typeface="+mn-lt"/>
              </a:rPr>
              <a:t>Norex</a:t>
            </a:r>
            <a:r>
              <a:rPr lang="en-US" sz="2000" dirty="0">
                <a:solidFill>
                  <a:srgbClr val="002060"/>
                </a:solidFill>
                <a:latin typeface="+mn-lt"/>
              </a:rPr>
              <a:t> </a:t>
            </a:r>
            <a:r>
              <a:rPr lang="en-US" sz="2000" dirty="0" err="1">
                <a:solidFill>
                  <a:srgbClr val="002060"/>
                </a:solidFill>
                <a:latin typeface="+mn-lt"/>
              </a:rPr>
              <a:t>Flavours</a:t>
            </a:r>
            <a:r>
              <a:rPr lang="en-US" sz="2000" dirty="0">
                <a:solidFill>
                  <a:srgbClr val="002060"/>
                </a:solidFill>
                <a:latin typeface="+mn-lt"/>
              </a:rPr>
              <a:t> Private Limited is well known company engaged in producing and exporting a wide product line including fragrance &amp; flavor products. These products are processed at our state-of-art processing unit, which is equipped with advanced technological equipment &amp; tools. Our high quality products find extensive applications in different industries.</a:t>
            </a:r>
            <a:endParaRPr lang="en-IN" sz="2000" dirty="0">
              <a:solidFill>
                <a:srgbClr val="002060"/>
              </a:solidFill>
              <a:latin typeface="+mn-lt"/>
            </a:endParaRPr>
          </a:p>
        </p:txBody>
      </p:sp>
    </p:spTree>
    <p:extLst>
      <p:ext uri="{BB962C8B-B14F-4D97-AF65-F5344CB8AC3E}">
        <p14:creationId xmlns:p14="http://schemas.microsoft.com/office/powerpoint/2010/main" xmlns="" val="3655330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F985AD-3F7F-4A1A-89F2-58F65CAD9D79}"/>
              </a:ext>
            </a:extLst>
          </p:cNvPr>
          <p:cNvSpPr>
            <a:spLocks noGrp="1"/>
          </p:cNvSpPr>
          <p:nvPr>
            <p:ph type="title"/>
          </p:nvPr>
        </p:nvSpPr>
        <p:spPr>
          <a:xfrm>
            <a:off x="1146267" y="382385"/>
            <a:ext cx="10401300" cy="6305798"/>
          </a:xfrm>
        </p:spPr>
        <p:txBody>
          <a:bodyPr>
            <a:normAutofit/>
          </a:bodyPr>
          <a:lstStyle/>
          <a:p>
            <a:r>
              <a:rPr lang="en-US" sz="4000" u="sng" dirty="0" smtClean="0">
                <a:solidFill>
                  <a:schemeClr val="bg2">
                    <a:lumMod val="10000"/>
                  </a:schemeClr>
                </a:solidFill>
                <a:latin typeface="+mn-lt"/>
              </a:rPr>
              <a:t>The </a:t>
            </a:r>
            <a:r>
              <a:rPr lang="en-US" sz="4000" u="sng" dirty="0">
                <a:solidFill>
                  <a:schemeClr val="bg2">
                    <a:lumMod val="10000"/>
                  </a:schemeClr>
                </a:solidFill>
                <a:latin typeface="+mn-lt"/>
              </a:rPr>
              <a:t>major industries we serve with our high quality </a:t>
            </a:r>
            <a:r>
              <a:rPr lang="en-US" sz="4000" u="sng" dirty="0" smtClean="0">
                <a:solidFill>
                  <a:schemeClr val="bg2">
                    <a:lumMod val="10000"/>
                  </a:schemeClr>
                </a:solidFill>
                <a:latin typeface="+mn-lt"/>
              </a:rPr>
              <a:t>service</a:t>
            </a:r>
            <a:r>
              <a:rPr lang="en-US" sz="4000" u="sng" dirty="0" smtClean="0">
                <a:solidFill>
                  <a:schemeClr val="bg2">
                    <a:lumMod val="10000"/>
                  </a:schemeClr>
                </a:solidFill>
                <a:latin typeface="+mn-lt"/>
              </a:rPr>
              <a:t> </a:t>
            </a:r>
            <a:r>
              <a:rPr lang="en-US" sz="4000" u="sng" dirty="0">
                <a:solidFill>
                  <a:schemeClr val="bg2">
                    <a:lumMod val="10000"/>
                  </a:schemeClr>
                </a:solidFill>
                <a:latin typeface="+mn-lt"/>
              </a:rPr>
              <a:t>range are:</a:t>
            </a:r>
            <a:r>
              <a:rPr lang="en-US" u="sng" dirty="0"/>
              <a:t/>
            </a:r>
            <a:br>
              <a:rPr lang="en-US" u="sng" dirty="0"/>
            </a:br>
            <a:endParaRPr lang="en-IN" sz="3600" dirty="0">
              <a:solidFill>
                <a:srgbClr val="7030A0"/>
              </a:solidFill>
              <a:latin typeface="BankGothic Md BT" pitchFamily="34" charset="0"/>
            </a:endParaRPr>
          </a:p>
        </p:txBody>
      </p:sp>
    </p:spTree>
    <p:extLst>
      <p:ext uri="{BB962C8B-B14F-4D97-AF65-F5344CB8AC3E}">
        <p14:creationId xmlns:p14="http://schemas.microsoft.com/office/powerpoint/2010/main" xmlns="" val="36206202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D8ECADF-BBFA-44A5-9897-ADD6B7C3DF93}"/>
              </a:ext>
            </a:extLst>
          </p:cNvPr>
          <p:cNvSpPr>
            <a:spLocks noGrp="1"/>
          </p:cNvSpPr>
          <p:nvPr>
            <p:ph idx="1"/>
          </p:nvPr>
        </p:nvSpPr>
        <p:spPr>
          <a:xfrm>
            <a:off x="1089753" y="1790049"/>
            <a:ext cx="10178323" cy="4545439"/>
          </a:xfrm>
        </p:spPr>
        <p:txBody>
          <a:bodyPr>
            <a:normAutofit/>
          </a:bodyPr>
          <a:lstStyle/>
          <a:p>
            <a:r>
              <a:rPr lang="en-IN" sz="2400" dirty="0">
                <a:solidFill>
                  <a:schemeClr val="tx1">
                    <a:lumMod val="95000"/>
                    <a:lumOff val="5000"/>
                  </a:schemeClr>
                </a:solidFill>
              </a:rPr>
              <a:t>Know your audience</a:t>
            </a:r>
          </a:p>
          <a:p>
            <a:r>
              <a:rPr lang="en-IN" sz="2400" dirty="0">
                <a:solidFill>
                  <a:schemeClr val="tx1">
                    <a:lumMod val="95000"/>
                    <a:lumOff val="5000"/>
                  </a:schemeClr>
                </a:solidFill>
              </a:rPr>
              <a:t>Provide consistent customer experience</a:t>
            </a:r>
          </a:p>
          <a:p>
            <a:r>
              <a:rPr lang="en-US" sz="2400" dirty="0">
                <a:solidFill>
                  <a:schemeClr val="tx1">
                    <a:lumMod val="95000"/>
                    <a:lumOff val="5000"/>
                  </a:schemeClr>
                </a:solidFill>
              </a:rPr>
              <a:t>Invest in Content Marketing</a:t>
            </a:r>
          </a:p>
          <a:p>
            <a:r>
              <a:rPr lang="en-US" sz="2400" dirty="0">
                <a:solidFill>
                  <a:schemeClr val="tx1">
                    <a:lumMod val="95000"/>
                    <a:lumOff val="5000"/>
                  </a:schemeClr>
                </a:solidFill>
              </a:rPr>
              <a:t>Take advantage of customers’ testimonials</a:t>
            </a:r>
          </a:p>
          <a:p>
            <a:r>
              <a:rPr lang="en-US" sz="2400" dirty="0">
                <a:solidFill>
                  <a:schemeClr val="tx1">
                    <a:lumMod val="95000"/>
                    <a:lumOff val="5000"/>
                  </a:schemeClr>
                </a:solidFill>
              </a:rPr>
              <a:t>Set up a referral program</a:t>
            </a:r>
          </a:p>
          <a:p>
            <a:r>
              <a:rPr lang="en-IN" sz="2400" dirty="0">
                <a:solidFill>
                  <a:schemeClr val="tx1">
                    <a:lumMod val="95000"/>
                    <a:lumOff val="5000"/>
                  </a:schemeClr>
                </a:solidFill>
              </a:rPr>
              <a:t>Stay connected via newsletter</a:t>
            </a:r>
          </a:p>
          <a:p>
            <a:r>
              <a:rPr lang="en-US" sz="2400" dirty="0">
                <a:solidFill>
                  <a:schemeClr val="tx1">
                    <a:lumMod val="95000"/>
                    <a:lumOff val="5000"/>
                  </a:schemeClr>
                </a:solidFill>
              </a:rPr>
              <a:t>Listen to your customers’ feedback</a:t>
            </a:r>
          </a:p>
          <a:p>
            <a:r>
              <a:rPr lang="en-US" sz="2400" dirty="0">
                <a:solidFill>
                  <a:schemeClr val="tx1">
                    <a:lumMod val="95000"/>
                    <a:lumOff val="5000"/>
                  </a:schemeClr>
                </a:solidFill>
              </a:rPr>
              <a:t>Demonstrate your products or services</a:t>
            </a:r>
          </a:p>
          <a:p>
            <a:pPr marL="0" indent="0">
              <a:buNone/>
            </a:pPr>
            <a:endParaRPr lang="en-IN" dirty="0"/>
          </a:p>
        </p:txBody>
      </p:sp>
      <p:sp>
        <p:nvSpPr>
          <p:cNvPr id="2" name="Title 1">
            <a:extLst>
              <a:ext uri="{FF2B5EF4-FFF2-40B4-BE49-F238E27FC236}">
                <a16:creationId xmlns:a16="http://schemas.microsoft.com/office/drawing/2014/main" xmlns="" id="{4FF6B1FD-9A29-4684-A41D-E8C550680EBE}"/>
              </a:ext>
            </a:extLst>
          </p:cNvPr>
          <p:cNvSpPr>
            <a:spLocks noGrp="1"/>
          </p:cNvSpPr>
          <p:nvPr>
            <p:ph type="title"/>
          </p:nvPr>
        </p:nvSpPr>
        <p:spPr>
          <a:xfrm>
            <a:off x="990601" y="382385"/>
            <a:ext cx="11010900" cy="1492132"/>
          </a:xfrm>
        </p:spPr>
        <p:txBody>
          <a:bodyPr>
            <a:normAutofit/>
          </a:bodyPr>
          <a:lstStyle/>
          <a:p>
            <a:pPr algn="ctr"/>
            <a:r>
              <a:rPr lang="en-US" sz="3600" u="sng" dirty="0">
                <a:solidFill>
                  <a:schemeClr val="bg2">
                    <a:lumMod val="10000"/>
                  </a:schemeClr>
                </a:solidFill>
                <a:latin typeface="+mn-lt"/>
              </a:rPr>
              <a:t>Simple Ways to Reach out to Your Customers</a:t>
            </a:r>
            <a:endParaRPr lang="en-IN" sz="3600" u="sng" dirty="0">
              <a:solidFill>
                <a:schemeClr val="bg2">
                  <a:lumMod val="10000"/>
                </a:schemeClr>
              </a:solidFill>
              <a:latin typeface="+mn-lt"/>
            </a:endParaRPr>
          </a:p>
        </p:txBody>
      </p:sp>
      <p:pic>
        <p:nvPicPr>
          <p:cNvPr id="4" name="Picture 3">
            <a:extLst>
              <a:ext uri="{FF2B5EF4-FFF2-40B4-BE49-F238E27FC236}">
                <a16:creationId xmlns:a16="http://schemas.microsoft.com/office/drawing/2014/main" xmlns="" id="{34B95FFB-CEDC-492C-8B07-86098ABDD0FF}"/>
              </a:ext>
            </a:extLst>
          </p:cNvPr>
          <p:cNvPicPr>
            <a:picLocks noChangeAspect="1"/>
          </p:cNvPicPr>
          <p:nvPr/>
        </p:nvPicPr>
        <p:blipFill>
          <a:blip r:embed="rId2" cstate="print"/>
          <a:stretch>
            <a:fillRect/>
          </a:stretch>
        </p:blipFill>
        <p:spPr>
          <a:xfrm>
            <a:off x="8059785" y="4323807"/>
            <a:ext cx="3564003" cy="2455817"/>
          </a:xfrm>
          <a:prstGeom prst="rect">
            <a:avLst/>
          </a:prstGeom>
        </p:spPr>
      </p:pic>
      <p:pic>
        <p:nvPicPr>
          <p:cNvPr id="5" name="Picture 4" descr="WhatsApp Image 2021-04-03 at 11.55.51 AM.jpeg"/>
          <p:cNvPicPr>
            <a:picLocks noChangeAspect="1"/>
          </p:cNvPicPr>
          <p:nvPr/>
        </p:nvPicPr>
        <p:blipFill>
          <a:blip r:embed="rId3" cstate="print"/>
          <a:stretch>
            <a:fillRect/>
          </a:stretch>
        </p:blipFill>
        <p:spPr>
          <a:xfrm>
            <a:off x="8139792" y="1040407"/>
            <a:ext cx="3446963" cy="3192398"/>
          </a:xfrm>
          <a:prstGeom prst="rect">
            <a:avLst/>
          </a:prstGeom>
        </p:spPr>
      </p:pic>
    </p:spTree>
    <p:extLst>
      <p:ext uri="{BB962C8B-B14F-4D97-AF65-F5344CB8AC3E}">
        <p14:creationId xmlns:p14="http://schemas.microsoft.com/office/powerpoint/2010/main" xmlns="" val="4218756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677" y="382387"/>
            <a:ext cx="10178323" cy="871649"/>
          </a:xfrm>
        </p:spPr>
        <p:txBody>
          <a:bodyPr/>
          <a:lstStyle/>
          <a:p>
            <a:pPr algn="ctr"/>
            <a:r>
              <a:rPr lang="en-US" dirty="0" smtClean="0"/>
              <a:t>Types of marketing</a:t>
            </a:r>
            <a:endParaRPr lang="en-US" dirty="0"/>
          </a:p>
        </p:txBody>
      </p:sp>
      <p:sp>
        <p:nvSpPr>
          <p:cNvPr id="3" name="Content Placeholder 2">
            <a:extLst>
              <a:ext uri="{FF2B5EF4-FFF2-40B4-BE49-F238E27FC236}">
                <a16:creationId xmlns:a16="http://schemas.microsoft.com/office/drawing/2014/main" xmlns="" id="{9D8ECADF-BBFA-44A5-9897-ADD6B7C3DF93}"/>
              </a:ext>
            </a:extLst>
          </p:cNvPr>
          <p:cNvSpPr txBox="1">
            <a:spLocks/>
          </p:cNvSpPr>
          <p:nvPr/>
        </p:nvSpPr>
        <p:spPr>
          <a:xfrm>
            <a:off x="1089753" y="1790049"/>
            <a:ext cx="10178323" cy="4545439"/>
          </a:xfrm>
          <a:prstGeom prst="rect">
            <a:avLst/>
          </a:prstGeom>
        </p:spPr>
        <p:txBody>
          <a:bodyPr>
            <a:normAutofit/>
          </a:bodyPr>
          <a:lstStyle/>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Niche</a:t>
            </a:r>
            <a:r>
              <a:rPr kumimoji="0" lang="en-IN" sz="3200" b="0" i="0" u="none" strike="noStrike" kern="1200" cap="none" spc="0" normalizeH="0" noProof="0" dirty="0" smtClean="0">
                <a:ln>
                  <a:noFill/>
                </a:ln>
                <a:solidFill>
                  <a:schemeClr val="tx1">
                    <a:lumMod val="95000"/>
                    <a:lumOff val="5000"/>
                  </a:schemeClr>
                </a:solidFill>
                <a:effectLst/>
                <a:uLnTx/>
                <a:uFillTx/>
                <a:latin typeface="+mn-lt"/>
                <a:ea typeface="+mn-ea"/>
                <a:cs typeface="+mn-cs"/>
              </a:rPr>
              <a:t> Marketing</a:t>
            </a:r>
            <a:endPar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endParaRP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Trade Show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Social Media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Freebie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Under Cover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IN" sz="3200" b="0" i="0" u="none" strike="noStrike" kern="1200" cap="none" spc="0" normalizeH="0" baseline="0" noProof="0" dirty="0" err="1" smtClean="0">
                <a:ln>
                  <a:noFill/>
                </a:ln>
                <a:solidFill>
                  <a:schemeClr val="tx1">
                    <a:lumMod val="95000"/>
                    <a:lumOff val="5000"/>
                  </a:schemeClr>
                </a:solidFill>
                <a:effectLst/>
                <a:uLnTx/>
                <a:uFillTx/>
                <a:latin typeface="+mn-lt"/>
                <a:ea typeface="+mn-ea"/>
                <a:cs typeface="+mn-cs"/>
              </a:rPr>
              <a:t>Outbond</a:t>
            </a:r>
            <a:r>
              <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 Marketing &amp; </a:t>
            </a:r>
            <a:r>
              <a:rPr kumimoji="0" lang="en-IN" sz="3200" b="0" i="0" u="none" strike="noStrike" kern="1200" cap="none" spc="0" normalizeH="0" baseline="0" noProof="0" dirty="0" err="1" smtClean="0">
                <a:ln>
                  <a:noFill/>
                </a:ln>
                <a:solidFill>
                  <a:schemeClr val="tx1">
                    <a:lumMod val="95000"/>
                    <a:lumOff val="5000"/>
                  </a:schemeClr>
                </a:solidFill>
                <a:effectLst/>
                <a:uLnTx/>
                <a:uFillTx/>
                <a:latin typeface="+mn-lt"/>
                <a:ea typeface="+mn-ea"/>
                <a:cs typeface="+mn-cs"/>
              </a:rPr>
              <a:t>Inbond</a:t>
            </a:r>
            <a:r>
              <a:rPr kumimoji="0" lang="en-IN"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 Marketing</a:t>
            </a:r>
          </a:p>
          <a:p>
            <a:pPr marL="228600" marR="0" lvl="0" indent="-228600" algn="l" defTabSz="914400" rtl="0" eaLnBrk="1" fontAlgn="auto" latinLnBrk="0" hangingPunct="1">
              <a:lnSpc>
                <a:spcPct val="110000"/>
              </a:lnSpc>
              <a:spcBef>
                <a:spcPts val="700"/>
              </a:spcBef>
              <a:spcAft>
                <a:spcPts val="0"/>
              </a:spcAft>
              <a:buClr>
                <a:schemeClr val="tx2"/>
              </a:buClr>
              <a:buSzTx/>
              <a:buFont typeface="Arial" panose="020B0604020202020204" pitchFamily="34" charset="0"/>
              <a:buChar char="•"/>
              <a:tabLst/>
              <a:defRPr/>
            </a:pPr>
            <a:r>
              <a:rPr kumimoji="0" lang="en-US" sz="3200" b="0" i="0" u="none" strike="noStrike" kern="1200" cap="none" spc="0" normalizeH="0" baseline="0" noProof="0" dirty="0" smtClean="0">
                <a:ln>
                  <a:noFill/>
                </a:ln>
                <a:solidFill>
                  <a:schemeClr val="tx1">
                    <a:lumMod val="95000"/>
                    <a:lumOff val="5000"/>
                  </a:schemeClr>
                </a:solidFill>
                <a:effectLst/>
                <a:uLnTx/>
                <a:uFillTx/>
                <a:latin typeface="+mn-lt"/>
                <a:ea typeface="+mn-ea"/>
                <a:cs typeface="+mn-cs"/>
              </a:rPr>
              <a:t>Cross Promotion</a:t>
            </a:r>
            <a:endParaRPr kumimoji="0" lang="en-IN" sz="28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p:txBody>
      </p:sp>
      <p:pic>
        <p:nvPicPr>
          <p:cNvPr id="4" name="Picture 3" descr="WhatsApp Image 2021-04-03 at 1.02.49 PM.jpeg"/>
          <p:cNvPicPr>
            <a:picLocks noChangeAspect="1"/>
          </p:cNvPicPr>
          <p:nvPr/>
        </p:nvPicPr>
        <p:blipFill>
          <a:blip r:embed="rId2" cstate="print"/>
          <a:stretch>
            <a:fillRect/>
          </a:stretch>
        </p:blipFill>
        <p:spPr>
          <a:xfrm>
            <a:off x="5963708" y="1214196"/>
            <a:ext cx="6228292" cy="2747306"/>
          </a:xfrm>
          <a:prstGeom prst="rect">
            <a:avLst/>
          </a:prstGeom>
        </p:spPr>
      </p:pic>
      <p:pic>
        <p:nvPicPr>
          <p:cNvPr id="6" name="Picture 5" descr="WhatsApp Image 2021-04-03 at 1.20.21 PM.jpeg"/>
          <p:cNvPicPr>
            <a:picLocks noChangeAspect="1"/>
          </p:cNvPicPr>
          <p:nvPr/>
        </p:nvPicPr>
        <p:blipFill>
          <a:blip r:embed="rId3" cstate="print"/>
          <a:stretch>
            <a:fillRect/>
          </a:stretch>
        </p:blipFill>
        <p:spPr>
          <a:xfrm>
            <a:off x="8895806" y="4815273"/>
            <a:ext cx="2805113" cy="1990477"/>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1151</TotalTime>
  <Words>462</Words>
  <Application>Microsoft Office PowerPoint</Application>
  <PresentationFormat>Custom</PresentationFormat>
  <Paragraphs>56</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Concourse</vt:lpstr>
      <vt:lpstr>Slide 1</vt:lpstr>
      <vt:lpstr>ABOUT NEUCENT TECHNOLOGIES :  Established in 2023 Neucent Technologies Pvt. Ltd. Leading Provider of Mobile and Web Development Solutions Specializing in Native &amp; Cross-Platform Technologies, AWS, Blockchain, AI/ML, and IoT Innovation.</vt:lpstr>
      <vt:lpstr>Slide 3</vt:lpstr>
      <vt:lpstr> </vt:lpstr>
      <vt:lpstr>OUR PRODUCTS: </vt:lpstr>
      <vt:lpstr> Industries We Serve  Norex Flavours Private Limited is well known company engaged in producing and exporting a wide product line including fragrance &amp; flavor products. These products are processed at our state-of-art processing unit, which is equipped with advanced technological equipment &amp; tools. Our high quality products find extensive applications in different industries.</vt:lpstr>
      <vt:lpstr>The major industries we serve with our high quality service range are: </vt:lpstr>
      <vt:lpstr>Simple Ways to Reach out to Your Customers</vt:lpstr>
      <vt:lpstr>Types of marketing</vt:lpstr>
      <vt:lpstr>Outbond Marketing &amp; Inbond Marketing </vt:lpstr>
      <vt:lpstr>Sales</vt:lpstr>
      <vt:lpstr>HOW TO GET CLIENTS</vt:lpstr>
      <vt:lpstr>Online Lead Generation Techniques that Work  1. search Engine Optimization. 2. Pay Per Click Advertising. 3.Lead Generating Website.  4.Online Networking. 5.Webinars. 6.Industry Research Reports. 7.Online Marketing Videos. </vt:lpstr>
      <vt:lpstr>If you want to boost sales….  Focus on the existing customers. Learn about competitors. Innovation and unique products.  Cultivate value.  Build a customer service approach.  Customer relations.  Promotion. Marketing. BANT   </vt:lpstr>
      <vt:lpstr>Slide 15</vt:lpstr>
      <vt:lpstr>QUALITY CONTROL  We are highly prudent about offering the finest grade of essential oils &amp; aroma chemicals to suffice the needs of our clients. We have a team of quality control and quality assurance system and management system to monitor all facets of the business. Our QC team testify our product line on various quality parameters ensuring best quality product delivery to our highly precious patrons.  Apart from advanced equipment, our infrastructural premise is also accomplished with laboratory facilities for our regular analytical works, and research as well.  </vt:lpstr>
      <vt:lpstr>CERTIFICATIONS</vt:lpstr>
      <vt:lpstr>Corporate Social Responsibility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LAPTOP</dc:creator>
  <cp:lastModifiedBy>ASUS</cp:lastModifiedBy>
  <cp:revision>63</cp:revision>
  <dcterms:created xsi:type="dcterms:W3CDTF">2021-04-01T15:11:29Z</dcterms:created>
  <dcterms:modified xsi:type="dcterms:W3CDTF">2025-03-02T04:51:27Z</dcterms:modified>
</cp:coreProperties>
</file>